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3" r:id="rId4"/>
    <p:sldId id="267" r:id="rId5"/>
    <p:sldId id="256" r:id="rId6"/>
    <p:sldId id="257" r:id="rId7"/>
    <p:sldId id="271" r:id="rId8"/>
    <p:sldId id="277" r:id="rId9"/>
    <p:sldId id="278" r:id="rId10"/>
    <p:sldId id="279" r:id="rId11"/>
    <p:sldId id="258" r:id="rId12"/>
    <p:sldId id="274" r:id="rId13"/>
    <p:sldId id="272" r:id="rId14"/>
    <p:sldId id="276" r:id="rId15"/>
    <p:sldId id="259" r:id="rId16"/>
    <p:sldId id="268" r:id="rId17"/>
    <p:sldId id="270" r:id="rId18"/>
    <p:sldId id="282" r:id="rId19"/>
    <p:sldId id="284" r:id="rId20"/>
    <p:sldId id="285" r:id="rId21"/>
    <p:sldId id="281" r:id="rId22"/>
    <p:sldId id="286" r:id="rId23"/>
    <p:sldId id="264" r:id="rId24"/>
    <p:sldId id="265" r:id="rId25"/>
    <p:sldId id="266" r:id="rId26"/>
    <p:sldId id="287" r:id="rId27"/>
    <p:sldId id="288" r:id="rId2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57889-6DBE-4681-80F3-66DE9CF80135}" type="datetimeFigureOut">
              <a:rPr lang="es-ES" smtClean="0"/>
              <a:t>29/08/2023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C10F-6E65-47A6-89CC-2DBB9C5BD8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3247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57889-6DBE-4681-80F3-66DE9CF80135}" type="datetimeFigureOut">
              <a:rPr lang="es-ES" smtClean="0"/>
              <a:t>29/08/2023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C10F-6E65-47A6-89CC-2DBB9C5BD8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413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57889-6DBE-4681-80F3-66DE9CF80135}" type="datetimeFigureOut">
              <a:rPr lang="es-ES" smtClean="0"/>
              <a:t>29/08/2023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C10F-6E65-47A6-89CC-2DBB9C5BD8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254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57889-6DBE-4681-80F3-66DE9CF80135}" type="datetimeFigureOut">
              <a:rPr lang="es-ES" smtClean="0"/>
              <a:t>29/08/2023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C10F-6E65-47A6-89CC-2DBB9C5BD8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2423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57889-6DBE-4681-80F3-66DE9CF80135}" type="datetimeFigureOut">
              <a:rPr lang="es-ES" smtClean="0"/>
              <a:t>29/08/2023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C10F-6E65-47A6-89CC-2DBB9C5BD8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5870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57889-6DBE-4681-80F3-66DE9CF80135}" type="datetimeFigureOut">
              <a:rPr lang="es-ES" smtClean="0"/>
              <a:t>29/08/2023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C10F-6E65-47A6-89CC-2DBB9C5BD8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529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57889-6DBE-4681-80F3-66DE9CF80135}" type="datetimeFigureOut">
              <a:rPr lang="es-ES" smtClean="0"/>
              <a:t>29/08/2023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C10F-6E65-47A6-89CC-2DBB9C5BD8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078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57889-6DBE-4681-80F3-66DE9CF80135}" type="datetimeFigureOut">
              <a:rPr lang="es-ES" smtClean="0"/>
              <a:t>29/08/2023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C10F-6E65-47A6-89CC-2DBB9C5BD8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9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57889-6DBE-4681-80F3-66DE9CF80135}" type="datetimeFigureOut">
              <a:rPr lang="es-ES" smtClean="0"/>
              <a:t>29/08/2023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C10F-6E65-47A6-89CC-2DBB9C5BD8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724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57889-6DBE-4681-80F3-66DE9CF80135}" type="datetimeFigureOut">
              <a:rPr lang="es-ES" smtClean="0"/>
              <a:t>29/08/2023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C10F-6E65-47A6-89CC-2DBB9C5BD8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319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57889-6DBE-4681-80F3-66DE9CF80135}" type="datetimeFigureOut">
              <a:rPr lang="es-ES" smtClean="0"/>
              <a:t>29/08/2023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C10F-6E65-47A6-89CC-2DBB9C5BD8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9214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57889-6DBE-4681-80F3-66DE9CF80135}" type="datetimeFigureOut">
              <a:rPr lang="es-ES" smtClean="0"/>
              <a:t>29/08/2023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1C10F-6E65-47A6-89CC-2DBB9C5BD8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7584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chemeClr val="bg1"/>
                </a:solidFill>
              </a:rPr>
              <a:t>INTRODUCTION TO EPIGENOME-WIDE ASSOCIATION STUDIES (EWAS)</a:t>
            </a:r>
            <a:br>
              <a:rPr lang="es-ES" sz="4400" dirty="0" smtClean="0">
                <a:solidFill>
                  <a:schemeClr val="bg1"/>
                </a:solidFill>
              </a:rPr>
            </a:br>
            <a:endParaRPr lang="es-ES" sz="4400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endParaRPr lang="es-ES" sz="3200" dirty="0" smtClean="0">
              <a:solidFill>
                <a:schemeClr val="bg1"/>
              </a:solidFill>
            </a:endParaRPr>
          </a:p>
          <a:p>
            <a:r>
              <a:rPr lang="es-ES" sz="3200" dirty="0" smtClean="0">
                <a:solidFill>
                  <a:schemeClr val="bg1"/>
                </a:solidFill>
              </a:rPr>
              <a:t>1. WELCOME AND INTRODUCTION TO THE COURSE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57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EPIGENETIC MARKS: DNA METHYLATION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763" y="1099126"/>
            <a:ext cx="11249891" cy="5495637"/>
          </a:xfrm>
        </p:spPr>
        <p:txBody>
          <a:bodyPr/>
          <a:lstStyle/>
          <a:p>
            <a:pPr marL="0" indent="0">
              <a:buNone/>
            </a:pPr>
            <a:r>
              <a:rPr lang="es-ES" b="1" dirty="0" smtClean="0"/>
              <a:t>DNA </a:t>
            </a:r>
            <a:r>
              <a:rPr lang="es-ES" b="1" dirty="0" err="1" smtClean="0"/>
              <a:t>methylation</a:t>
            </a:r>
            <a:endParaRPr lang="es-ES" b="1" dirty="0"/>
          </a:p>
        </p:txBody>
      </p:sp>
      <p:sp>
        <p:nvSpPr>
          <p:cNvPr id="6" name="AutoShape 2" descr="Schematic representation of histone modifications. The methylation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4" descr="https://www.researchgate.net/publication/283086163/figure/fig1/AS:614123486339103@1523429857814/Schematic-representation-of-histone-modifications-The-methylation-sites-are-represented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6" descr="https://www.researchgate.net/publication/283086163/figure/fig1/AS:614123486339103@1523429857814/Schematic-representation-of-histone-modifications-The-methylation-sites-are-represented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" name="Picture 6" descr="DNA methylation - Wikiped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4"/>
          <a:stretch/>
        </p:blipFill>
        <p:spPr bwMode="auto">
          <a:xfrm>
            <a:off x="2307273" y="4141667"/>
            <a:ext cx="7201677" cy="243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enes 08 00148 g00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" r="63421" b="66782"/>
          <a:stretch/>
        </p:blipFill>
        <p:spPr bwMode="auto">
          <a:xfrm>
            <a:off x="498763" y="1819774"/>
            <a:ext cx="3617020" cy="23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enes 08 00148 g00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0" b="66782"/>
          <a:stretch/>
        </p:blipFill>
        <p:spPr bwMode="auto">
          <a:xfrm>
            <a:off x="5331423" y="1526583"/>
            <a:ext cx="6121668" cy="218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188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FUNCTIONS OF THE EPIGENOME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763" y="1099126"/>
            <a:ext cx="11249891" cy="5495637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epigenome</a:t>
            </a:r>
            <a:r>
              <a:rPr lang="es-ES" dirty="0" smtClean="0"/>
              <a:t> </a:t>
            </a:r>
            <a:r>
              <a:rPr lang="es-ES" dirty="0" err="1" smtClean="0"/>
              <a:t>regulates</a:t>
            </a:r>
            <a:r>
              <a:rPr lang="es-ES" dirty="0" smtClean="0"/>
              <a:t> </a:t>
            </a:r>
            <a:r>
              <a:rPr lang="es-ES" dirty="0" err="1" smtClean="0"/>
              <a:t>how</a:t>
            </a:r>
            <a:r>
              <a:rPr lang="es-ES" dirty="0" smtClean="0"/>
              <a:t> genes are </a:t>
            </a:r>
            <a:r>
              <a:rPr lang="es-ES" dirty="0" err="1" smtClean="0"/>
              <a:t>expressed</a:t>
            </a:r>
            <a:r>
              <a:rPr lang="es-ES" dirty="0"/>
              <a:t> (</a:t>
            </a:r>
            <a:r>
              <a:rPr lang="es-ES" dirty="0" err="1"/>
              <a:t>when</a:t>
            </a:r>
            <a:r>
              <a:rPr lang="es-ES" dirty="0"/>
              <a:t>, </a:t>
            </a:r>
            <a:r>
              <a:rPr lang="es-ES" dirty="0" err="1"/>
              <a:t>where</a:t>
            </a:r>
            <a:r>
              <a:rPr lang="es-ES" dirty="0"/>
              <a:t>, at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 smtClean="0"/>
              <a:t>level</a:t>
            </a:r>
            <a:r>
              <a:rPr lang="en-150" dirty="0" smtClean="0"/>
              <a:t>…</a:t>
            </a:r>
            <a:r>
              <a:rPr lang="es-ES" dirty="0" smtClean="0"/>
              <a:t>), </a:t>
            </a:r>
            <a:r>
              <a:rPr lang="es-ES" dirty="0" err="1" smtClean="0"/>
              <a:t>thus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regulates</a:t>
            </a:r>
            <a:r>
              <a:rPr lang="es-ES" dirty="0" smtClean="0"/>
              <a:t>: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err="1" smtClean="0"/>
              <a:t>Embryo</a:t>
            </a:r>
            <a:r>
              <a:rPr lang="es-ES" dirty="0" smtClean="0"/>
              <a:t> </a:t>
            </a:r>
            <a:r>
              <a:rPr lang="es-ES" dirty="0" smtClean="0"/>
              <a:t>and fetal </a:t>
            </a:r>
            <a:r>
              <a:rPr lang="es-ES" dirty="0" err="1" smtClean="0"/>
              <a:t>development</a:t>
            </a:r>
            <a:endParaRPr lang="es-ES" dirty="0" smtClean="0"/>
          </a:p>
          <a:p>
            <a:r>
              <a:rPr lang="es-ES" dirty="0" err="1" smtClean="0"/>
              <a:t>Cellular</a:t>
            </a:r>
            <a:r>
              <a:rPr lang="es-ES" dirty="0" smtClean="0"/>
              <a:t> </a:t>
            </a:r>
            <a:r>
              <a:rPr lang="es-ES" dirty="0" err="1" smtClean="0"/>
              <a:t>differentiation</a:t>
            </a:r>
            <a:endParaRPr lang="es-ES" dirty="0" smtClean="0"/>
          </a:p>
          <a:p>
            <a:r>
              <a:rPr lang="es-ES" dirty="0" err="1" smtClean="0"/>
              <a:t>Chromosome</a:t>
            </a:r>
            <a:r>
              <a:rPr lang="es-ES" dirty="0" smtClean="0"/>
              <a:t> X </a:t>
            </a:r>
            <a:r>
              <a:rPr lang="es-ES" dirty="0" err="1" smtClean="0"/>
              <a:t>inactivation</a:t>
            </a:r>
            <a:endParaRPr lang="es-ES" dirty="0" smtClean="0"/>
          </a:p>
          <a:p>
            <a:r>
              <a:rPr lang="es-ES" dirty="0" err="1" smtClean="0"/>
              <a:t>Chromosome</a:t>
            </a:r>
            <a:r>
              <a:rPr lang="es-ES" dirty="0" smtClean="0"/>
              <a:t> </a:t>
            </a:r>
            <a:r>
              <a:rPr lang="es-ES" dirty="0" err="1" smtClean="0"/>
              <a:t>stability</a:t>
            </a:r>
            <a:r>
              <a:rPr lang="es-ES" dirty="0" smtClean="0"/>
              <a:t> (</a:t>
            </a:r>
            <a:r>
              <a:rPr lang="es-ES" dirty="0" err="1" smtClean="0"/>
              <a:t>ie</a:t>
            </a:r>
            <a:r>
              <a:rPr lang="es-ES" dirty="0" smtClean="0"/>
              <a:t>. </a:t>
            </a:r>
            <a:r>
              <a:rPr lang="es-ES" dirty="0" err="1" smtClean="0"/>
              <a:t>inhibition</a:t>
            </a:r>
            <a:r>
              <a:rPr lang="es-ES" dirty="0" smtClean="0"/>
              <a:t> of DNA </a:t>
            </a:r>
            <a:r>
              <a:rPr lang="es-ES" dirty="0" err="1" smtClean="0"/>
              <a:t>mobile</a:t>
            </a:r>
            <a:r>
              <a:rPr lang="es-ES" dirty="0" smtClean="0"/>
              <a:t> </a:t>
            </a:r>
            <a:r>
              <a:rPr lang="es-ES" dirty="0" err="1" smtClean="0"/>
              <a:t>elements</a:t>
            </a:r>
            <a:r>
              <a:rPr lang="es-ES" dirty="0" smtClean="0"/>
              <a:t>)</a:t>
            </a:r>
          </a:p>
          <a:p>
            <a:r>
              <a:rPr lang="es-ES" dirty="0" smtClean="0"/>
              <a:t>Response to </a:t>
            </a:r>
            <a:r>
              <a:rPr lang="es-ES" dirty="0" err="1" smtClean="0"/>
              <a:t>environmental</a:t>
            </a:r>
            <a:r>
              <a:rPr lang="es-ES" dirty="0" smtClean="0"/>
              <a:t> </a:t>
            </a:r>
            <a:r>
              <a:rPr lang="es-ES" dirty="0" err="1" smtClean="0"/>
              <a:t>factors</a:t>
            </a:r>
            <a:endParaRPr lang="es-ES" dirty="0" smtClean="0"/>
          </a:p>
          <a:p>
            <a:r>
              <a:rPr lang="es-ES" dirty="0" err="1" smtClean="0"/>
              <a:t>Involved</a:t>
            </a:r>
            <a:r>
              <a:rPr lang="es-ES" dirty="0" smtClean="0"/>
              <a:t> in </a:t>
            </a:r>
            <a:r>
              <a:rPr lang="es-ES" dirty="0" err="1" smtClean="0"/>
              <a:t>disease</a:t>
            </a:r>
            <a:r>
              <a:rPr lang="es-ES" dirty="0" smtClean="0"/>
              <a:t> </a:t>
            </a:r>
            <a:r>
              <a:rPr lang="es-ES" dirty="0" err="1" smtClean="0"/>
              <a:t>mechanisms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5044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TISSUE AND CELL SPECIFICITY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763" y="1099126"/>
            <a:ext cx="11249891" cy="5495637"/>
          </a:xfrm>
        </p:spPr>
        <p:txBody>
          <a:bodyPr/>
          <a:lstStyle/>
          <a:p>
            <a:pPr marL="0" indent="0">
              <a:buNone/>
            </a:pPr>
            <a:r>
              <a:rPr lang="es-ES" b="1" dirty="0" err="1" smtClean="0"/>
              <a:t>Tissue</a:t>
            </a:r>
            <a:r>
              <a:rPr lang="es-ES" b="1" dirty="0" smtClean="0"/>
              <a:t> and </a:t>
            </a:r>
            <a:r>
              <a:rPr lang="es-ES" b="1" dirty="0" err="1" smtClean="0"/>
              <a:t>cell</a:t>
            </a:r>
            <a:r>
              <a:rPr lang="es-ES" b="1" dirty="0" smtClean="0"/>
              <a:t> </a:t>
            </a:r>
            <a:r>
              <a:rPr lang="es-ES" b="1" dirty="0" err="1" smtClean="0"/>
              <a:t>specificity</a:t>
            </a:r>
            <a:endParaRPr lang="es-ES" b="1" dirty="0"/>
          </a:p>
        </p:txBody>
      </p:sp>
      <p:pic>
        <p:nvPicPr>
          <p:cNvPr id="6146" name="Picture 2" descr="https://journals.plos.org/plosgenetics/article/figure/image?size=medium&amp;id=10.1371/journal.pgen.1000602.g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64" y="1995131"/>
            <a:ext cx="5921954" cy="466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g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779" y="989444"/>
            <a:ext cx="39528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47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TIME SPECIFICITY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763" y="1099126"/>
            <a:ext cx="11249891" cy="5495637"/>
          </a:xfrm>
        </p:spPr>
        <p:txBody>
          <a:bodyPr/>
          <a:lstStyle/>
          <a:p>
            <a:pPr marL="0" indent="0">
              <a:buNone/>
            </a:pPr>
            <a:r>
              <a:rPr lang="es-ES" b="1" dirty="0" smtClean="0"/>
              <a:t>Fetal </a:t>
            </a:r>
            <a:r>
              <a:rPr lang="es-ES" b="1" dirty="0" err="1" smtClean="0"/>
              <a:t>development</a:t>
            </a:r>
            <a:endParaRPr lang="es-ES" b="1" dirty="0"/>
          </a:p>
        </p:txBody>
      </p:sp>
      <p:sp>
        <p:nvSpPr>
          <p:cNvPr id="5" name="AutoShape 2" descr="https://www.researchgate.net/publication/232167393/figure/fig2/AS:267513166561301@1440791517687/DNA-methylation-during-gametogenesis-and-early-embryonic-development-A-Methylati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10" descr="DNA Methylation Levels During Mammalian Developme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7"/>
          <a:stretch/>
        </p:blipFill>
        <p:spPr bwMode="auto">
          <a:xfrm>
            <a:off x="1854703" y="1585862"/>
            <a:ext cx="7991260" cy="500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5650522" y="6504818"/>
            <a:ext cx="9975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https://app.biorender.com/biorender-templates/figures/5c8c7ba9d4f2ef3300632942</a:t>
            </a:r>
          </a:p>
        </p:txBody>
      </p:sp>
    </p:spTree>
    <p:extLst>
      <p:ext uri="{BB962C8B-B14F-4D97-AF65-F5344CB8AC3E}">
        <p14:creationId xmlns:p14="http://schemas.microsoft.com/office/powerpoint/2010/main" val="2418268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>
            <a:noAutofit/>
          </a:bodyPr>
          <a:lstStyle/>
          <a:p>
            <a:r>
              <a:rPr lang="es-ES" sz="3200" dirty="0" smtClean="0">
                <a:solidFill>
                  <a:schemeClr val="bg1"/>
                </a:solidFill>
              </a:rPr>
              <a:t>THE LINK BETWEEN EXPOSURES, GENETIC VARIATION AND TRAITS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5" name="AutoShape 2" descr="What is Pharmacogenetics - Inagene Diagnostics Inc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8" name="Picture 6" descr="Human Genome Is Much More Than Just Genes | Science | AA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4" y="1837529"/>
            <a:ext cx="5657752" cy="424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Protein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590" y="3754361"/>
            <a:ext cx="799364" cy="80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Secondary metabolite Banque de photographies et d'images à haute résolution  - Alamy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38"/>
          <a:stretch/>
        </p:blipFill>
        <p:spPr bwMode="auto">
          <a:xfrm>
            <a:off x="7108314" y="4560997"/>
            <a:ext cx="1165303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cdn.shopify.com/s/files/1/0081/7437/0913/t/10/assets/gene-variants-diagram-1643989880530_1200x.jpg?v=164398988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6"/>
          <a:stretch/>
        </p:blipFill>
        <p:spPr bwMode="auto">
          <a:xfrm>
            <a:off x="685913" y="1416745"/>
            <a:ext cx="2042680" cy="138358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773799" y="983350"/>
            <a:ext cx="182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Genetic</a:t>
            </a:r>
            <a:r>
              <a:rPr lang="es-ES" b="1" dirty="0" smtClean="0"/>
              <a:t> </a:t>
            </a:r>
            <a:r>
              <a:rPr lang="es-ES" b="1" dirty="0" err="1" smtClean="0"/>
              <a:t>variation</a:t>
            </a:r>
            <a:endParaRPr lang="es-ES" b="1" dirty="0"/>
          </a:p>
        </p:txBody>
      </p:sp>
      <p:pic>
        <p:nvPicPr>
          <p:cNvPr id="12" name="Picture 4" descr="Work Packages | Equal Lif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2"/>
          <a:stretch/>
        </p:blipFill>
        <p:spPr bwMode="auto">
          <a:xfrm>
            <a:off x="626629" y="4386950"/>
            <a:ext cx="2116570" cy="163031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/>
          <p:cNvSpPr txBox="1"/>
          <p:nvPr/>
        </p:nvSpPr>
        <p:spPr>
          <a:xfrm>
            <a:off x="542614" y="6045671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Environmental</a:t>
            </a:r>
            <a:r>
              <a:rPr lang="es-ES" b="1" dirty="0" smtClean="0"/>
              <a:t> </a:t>
            </a:r>
            <a:r>
              <a:rPr lang="es-ES" b="1" dirty="0" err="1" smtClean="0"/>
              <a:t>factors</a:t>
            </a:r>
            <a:endParaRPr lang="es-ES" b="1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063422" y="3385029"/>
            <a:ext cx="547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GxE</a:t>
            </a:r>
            <a:endParaRPr lang="es-ES" b="1" dirty="0"/>
          </a:p>
        </p:txBody>
      </p:sp>
      <p:sp>
        <p:nvSpPr>
          <p:cNvPr id="17" name="CuadroTexto 16"/>
          <p:cNvSpPr txBox="1"/>
          <p:nvPr/>
        </p:nvSpPr>
        <p:spPr>
          <a:xfrm>
            <a:off x="4305157" y="1481130"/>
            <a:ext cx="12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Epigenome</a:t>
            </a:r>
            <a:endParaRPr lang="es-ES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6700984" y="1875983"/>
            <a:ext cx="155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Transcriptome</a:t>
            </a:r>
            <a:endParaRPr lang="es-ES" b="1" dirty="0"/>
          </a:p>
        </p:txBody>
      </p:sp>
      <p:sp>
        <p:nvSpPr>
          <p:cNvPr id="19" name="CuadroTexto 18"/>
          <p:cNvSpPr txBox="1"/>
          <p:nvPr/>
        </p:nvSpPr>
        <p:spPr>
          <a:xfrm>
            <a:off x="7675993" y="3344484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Proteome</a:t>
            </a:r>
            <a:endParaRPr lang="es-ES" b="1" dirty="0"/>
          </a:p>
        </p:txBody>
      </p:sp>
      <p:sp>
        <p:nvSpPr>
          <p:cNvPr id="20" name="CuadroTexto 19"/>
          <p:cNvSpPr txBox="1"/>
          <p:nvPr/>
        </p:nvSpPr>
        <p:spPr>
          <a:xfrm>
            <a:off x="6965221" y="5434148"/>
            <a:ext cx="142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Metabolome</a:t>
            </a:r>
            <a:endParaRPr lang="es-ES" b="1" dirty="0"/>
          </a:p>
        </p:txBody>
      </p:sp>
      <p:pic>
        <p:nvPicPr>
          <p:cNvPr id="8200" name="Picture 8" descr="https://nutrition.health.gov.lk/wp-content/uploads/2020/12/BMI-1024x56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230" y="2846507"/>
            <a:ext cx="2671639" cy="148453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uadroTexto 24"/>
          <p:cNvSpPr txBox="1"/>
          <p:nvPr/>
        </p:nvSpPr>
        <p:spPr>
          <a:xfrm>
            <a:off x="10010607" y="2383108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Phenotype</a:t>
            </a:r>
            <a:endParaRPr lang="es-ES" b="1" dirty="0"/>
          </a:p>
        </p:txBody>
      </p:sp>
      <p:sp>
        <p:nvSpPr>
          <p:cNvPr id="24" name="Flecha curvada hacia abajo 23"/>
          <p:cNvSpPr/>
          <p:nvPr/>
        </p:nvSpPr>
        <p:spPr>
          <a:xfrm>
            <a:off x="2589213" y="1156156"/>
            <a:ext cx="7093333" cy="1658230"/>
          </a:xfrm>
          <a:prstGeom prst="curvedDownArrow">
            <a:avLst>
              <a:gd name="adj1" fmla="val 7454"/>
              <a:gd name="adj2" fmla="val 42701"/>
              <a:gd name="adj3" fmla="val 25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3" name="Flecha curvada hacia abajo 32"/>
          <p:cNvSpPr/>
          <p:nvPr/>
        </p:nvSpPr>
        <p:spPr>
          <a:xfrm rot="10800000" flipH="1">
            <a:off x="2564867" y="4391392"/>
            <a:ext cx="7117679" cy="2258465"/>
          </a:xfrm>
          <a:prstGeom prst="curvedDownArrow">
            <a:avLst>
              <a:gd name="adj1" fmla="val 7454"/>
              <a:gd name="adj2" fmla="val 24173"/>
              <a:gd name="adj3" fmla="val 24182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0" name="Flecha arriba y abajo 29"/>
          <p:cNvSpPr/>
          <p:nvPr/>
        </p:nvSpPr>
        <p:spPr>
          <a:xfrm>
            <a:off x="1558825" y="2828730"/>
            <a:ext cx="296855" cy="150231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7213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APLICATIONS OF EPIGENETICS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763" y="1099126"/>
            <a:ext cx="11249891" cy="5495637"/>
          </a:xfrm>
        </p:spPr>
        <p:txBody>
          <a:bodyPr/>
          <a:lstStyle/>
          <a:p>
            <a:pPr marL="0" indent="0">
              <a:buNone/>
            </a:pPr>
            <a:r>
              <a:rPr lang="es-ES" b="1" dirty="0" err="1" smtClean="0"/>
              <a:t>Main</a:t>
            </a:r>
            <a:r>
              <a:rPr lang="es-ES" b="1" dirty="0" smtClean="0"/>
              <a:t> </a:t>
            </a:r>
            <a:r>
              <a:rPr lang="es-ES" b="1" dirty="0" err="1" smtClean="0"/>
              <a:t>applications</a:t>
            </a:r>
            <a:r>
              <a:rPr lang="es-ES" b="1" dirty="0" smtClean="0"/>
              <a:t> of </a:t>
            </a:r>
            <a:r>
              <a:rPr lang="es-ES" b="1" dirty="0" err="1" smtClean="0"/>
              <a:t>epigenetics</a:t>
            </a:r>
            <a:endParaRPr lang="es-ES" b="1" dirty="0" smtClean="0"/>
          </a:p>
          <a:p>
            <a:endParaRPr lang="es-ES" dirty="0" smtClean="0"/>
          </a:p>
          <a:p>
            <a:r>
              <a:rPr lang="es-ES" dirty="0" err="1" smtClean="0"/>
              <a:t>Understand</a:t>
            </a:r>
            <a:r>
              <a:rPr lang="es-ES" dirty="0" smtClean="0"/>
              <a:t> </a:t>
            </a:r>
            <a:r>
              <a:rPr lang="es-ES" dirty="0" err="1"/>
              <a:t>biological</a:t>
            </a:r>
            <a:r>
              <a:rPr lang="es-ES" dirty="0"/>
              <a:t> </a:t>
            </a:r>
            <a:r>
              <a:rPr lang="es-ES" dirty="0" err="1" smtClean="0"/>
              <a:t>mechanisms</a:t>
            </a:r>
            <a:r>
              <a:rPr lang="es-ES" dirty="0" smtClean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 smtClean="0"/>
              <a:t>environment</a:t>
            </a:r>
            <a:r>
              <a:rPr lang="es-ES" dirty="0" smtClean="0"/>
              <a:t> </a:t>
            </a:r>
            <a:r>
              <a:rPr lang="es-ES" dirty="0"/>
              <a:t>to </a:t>
            </a:r>
            <a:r>
              <a:rPr lang="es-ES" dirty="0" err="1" smtClean="0"/>
              <a:t>disease</a:t>
            </a:r>
            <a:endParaRPr lang="es-ES" dirty="0" smtClean="0"/>
          </a:p>
          <a:p>
            <a:r>
              <a:rPr lang="es-ES" dirty="0" err="1" smtClean="0"/>
              <a:t>Stratify</a:t>
            </a:r>
            <a:r>
              <a:rPr lang="es-ES" dirty="0" smtClean="0"/>
              <a:t> </a:t>
            </a:r>
            <a:r>
              <a:rPr lang="es-ES" dirty="0" err="1" smtClean="0"/>
              <a:t>disease</a:t>
            </a:r>
            <a:r>
              <a:rPr lang="es-ES" dirty="0" smtClean="0"/>
              <a:t> in </a:t>
            </a:r>
            <a:r>
              <a:rPr lang="es-ES" dirty="0" err="1" smtClean="0"/>
              <a:t>subtypes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diagnosis</a:t>
            </a:r>
          </a:p>
          <a:p>
            <a:r>
              <a:rPr lang="es-ES" dirty="0" err="1" smtClean="0"/>
              <a:t>Predict</a:t>
            </a:r>
            <a:r>
              <a:rPr lang="es-ES" dirty="0" smtClean="0"/>
              <a:t> </a:t>
            </a:r>
            <a:r>
              <a:rPr lang="es-ES" dirty="0" err="1" smtClean="0"/>
              <a:t>disease</a:t>
            </a:r>
            <a:r>
              <a:rPr lang="es-ES" dirty="0" smtClean="0"/>
              <a:t> </a:t>
            </a:r>
            <a:r>
              <a:rPr lang="es-ES" dirty="0" err="1" smtClean="0"/>
              <a:t>risk</a:t>
            </a:r>
            <a:r>
              <a:rPr lang="es-ES" dirty="0" smtClean="0"/>
              <a:t>, </a:t>
            </a:r>
            <a:r>
              <a:rPr lang="es-ES" dirty="0" err="1" smtClean="0"/>
              <a:t>treatment</a:t>
            </a:r>
            <a:r>
              <a:rPr lang="es-ES" dirty="0" smtClean="0"/>
              <a:t> response</a:t>
            </a:r>
            <a:r>
              <a:rPr lang="en-150" dirty="0" smtClean="0"/>
              <a:t>…</a:t>
            </a:r>
            <a:endParaRPr lang="es-ES" dirty="0" smtClean="0"/>
          </a:p>
          <a:p>
            <a:r>
              <a:rPr lang="es-ES" dirty="0" err="1" smtClean="0"/>
              <a:t>Predict</a:t>
            </a:r>
            <a:r>
              <a:rPr lang="es-ES" dirty="0" smtClean="0"/>
              <a:t> </a:t>
            </a:r>
            <a:r>
              <a:rPr lang="es-ES" dirty="0" err="1" smtClean="0"/>
              <a:t>past</a:t>
            </a:r>
            <a:r>
              <a:rPr lang="es-ES" dirty="0" smtClean="0"/>
              <a:t> </a:t>
            </a:r>
            <a:r>
              <a:rPr lang="es-ES" dirty="0" err="1" smtClean="0"/>
              <a:t>exposures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479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UNDERSTAND BIOLOGICAL MECHANISMS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763" y="1099126"/>
            <a:ext cx="11249891" cy="5495637"/>
          </a:xfrm>
        </p:spPr>
        <p:txBody>
          <a:bodyPr/>
          <a:lstStyle/>
          <a:p>
            <a:pPr marL="0" indent="0">
              <a:buNone/>
            </a:pPr>
            <a:r>
              <a:rPr lang="es-ES" b="1" dirty="0" smtClean="0"/>
              <a:t>Maternal </a:t>
            </a:r>
            <a:r>
              <a:rPr lang="es-ES" b="1" dirty="0" err="1" smtClean="0"/>
              <a:t>tobacco</a:t>
            </a:r>
            <a:r>
              <a:rPr lang="es-ES" b="1" dirty="0" smtClean="0"/>
              <a:t> smoking </a:t>
            </a:r>
            <a:r>
              <a:rPr lang="en-150" b="1" dirty="0" smtClean="0"/>
              <a:t>–</a:t>
            </a:r>
            <a:r>
              <a:rPr lang="es-ES" b="1" dirty="0" smtClean="0"/>
              <a:t> </a:t>
            </a:r>
            <a:r>
              <a:rPr lang="es-ES" b="1" dirty="0" err="1" smtClean="0"/>
              <a:t>placental</a:t>
            </a:r>
            <a:r>
              <a:rPr lang="es-ES" b="1" dirty="0" smtClean="0"/>
              <a:t> </a:t>
            </a:r>
            <a:r>
              <a:rPr lang="es-ES" b="1" dirty="0" err="1" smtClean="0"/>
              <a:t>methylation</a:t>
            </a:r>
            <a:r>
              <a:rPr lang="es-ES" b="1" dirty="0" smtClean="0"/>
              <a:t> </a:t>
            </a:r>
            <a:r>
              <a:rPr lang="en-150" b="1" dirty="0" smtClean="0"/>
              <a:t>–</a:t>
            </a:r>
            <a:r>
              <a:rPr lang="es-ES" b="1" dirty="0" smtClean="0"/>
              <a:t> </a:t>
            </a:r>
            <a:r>
              <a:rPr lang="es-ES" b="1" dirty="0" err="1" smtClean="0"/>
              <a:t>birth</a:t>
            </a:r>
            <a:r>
              <a:rPr lang="es-ES" b="1" dirty="0" smtClean="0"/>
              <a:t> </a:t>
            </a:r>
            <a:r>
              <a:rPr lang="es-ES" b="1" dirty="0" err="1" smtClean="0"/>
              <a:t>weight</a:t>
            </a:r>
            <a:endParaRPr lang="es-ES" b="1" dirty="0" smtClean="0"/>
          </a:p>
        </p:txBody>
      </p:sp>
      <p:pic>
        <p:nvPicPr>
          <p:cNvPr id="5" name="Picture 4" descr="Pregnant Woman Smoking Icons - Download Free Vector Icons |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165" y="1938044"/>
            <a:ext cx="2729003" cy="272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lacenta doodle icon, vector illustr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" t="16216" r="11562" b="30502"/>
          <a:stretch/>
        </p:blipFill>
        <p:spPr bwMode="auto">
          <a:xfrm>
            <a:off x="4087220" y="2500582"/>
            <a:ext cx="2960477" cy="203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8915246" y="6446876"/>
            <a:ext cx="2697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/>
              <a:t>Everson</a:t>
            </a:r>
            <a:r>
              <a:rPr lang="es-ES" sz="1600" dirty="0" smtClean="0"/>
              <a:t> et al. </a:t>
            </a:r>
            <a:r>
              <a:rPr lang="es-ES" sz="1600" dirty="0" err="1" smtClean="0"/>
              <a:t>Nat</a:t>
            </a:r>
            <a:r>
              <a:rPr lang="es-ES" sz="1600" dirty="0" smtClean="0"/>
              <a:t> </a:t>
            </a:r>
            <a:r>
              <a:rPr lang="es-ES" sz="1600" dirty="0" err="1" smtClean="0"/>
              <a:t>Comm</a:t>
            </a:r>
            <a:r>
              <a:rPr lang="es-ES" sz="1600" dirty="0" smtClean="0"/>
              <a:t> 2021</a:t>
            </a:r>
            <a:endParaRPr lang="es-ES" sz="1600" dirty="0"/>
          </a:p>
        </p:txBody>
      </p:sp>
      <p:pic>
        <p:nvPicPr>
          <p:cNvPr id="8" name="Picture 8" descr="Black baby icon - Free black baby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891" y="2763566"/>
            <a:ext cx="1754186" cy="175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echa derecha 8"/>
          <p:cNvSpPr/>
          <p:nvPr/>
        </p:nvSpPr>
        <p:spPr>
          <a:xfrm>
            <a:off x="2876164" y="3626420"/>
            <a:ext cx="1734897" cy="48189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 derecha 9"/>
          <p:cNvSpPr/>
          <p:nvPr/>
        </p:nvSpPr>
        <p:spPr>
          <a:xfrm>
            <a:off x="6815489" y="3534812"/>
            <a:ext cx="1734897" cy="48189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6494744" y="4374296"/>
            <a:ext cx="2127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lain" startAt="341"/>
            </a:pPr>
            <a:r>
              <a:rPr lang="es-ES" dirty="0" smtClean="0"/>
              <a:t> CpGs</a:t>
            </a:r>
          </a:p>
          <a:p>
            <a:pPr marL="342900" indent="-342900" algn="ctr">
              <a:buAutoNum type="arabicPlain" startAt="341"/>
            </a:pPr>
            <a:endParaRPr lang="es-ES" dirty="0" smtClean="0"/>
          </a:p>
          <a:p>
            <a:pPr algn="ctr"/>
            <a:r>
              <a:rPr lang="es-ES" dirty="0" err="1"/>
              <a:t>o</a:t>
            </a:r>
            <a:r>
              <a:rPr lang="es-ES" dirty="0" err="1" smtClean="0"/>
              <a:t>verlap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</a:p>
          <a:p>
            <a:pPr algn="ctr"/>
            <a:r>
              <a:rPr lang="es-ES" dirty="0" err="1" smtClean="0"/>
              <a:t>genetic</a:t>
            </a:r>
            <a:r>
              <a:rPr lang="es-ES" dirty="0" smtClean="0"/>
              <a:t> </a:t>
            </a:r>
            <a:r>
              <a:rPr lang="es-ES" dirty="0" err="1" smtClean="0"/>
              <a:t>variants</a:t>
            </a:r>
            <a:r>
              <a:rPr lang="es-ES" dirty="0" smtClean="0"/>
              <a:t> of </a:t>
            </a:r>
            <a:r>
              <a:rPr lang="es-ES" dirty="0" err="1" smtClean="0"/>
              <a:t>birth</a:t>
            </a:r>
            <a:r>
              <a:rPr lang="es-ES" dirty="0" smtClean="0"/>
              <a:t> </a:t>
            </a:r>
            <a:r>
              <a:rPr lang="es-ES" dirty="0" err="1" smtClean="0"/>
              <a:t>weight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2583166" y="4396989"/>
            <a:ext cx="23099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rabicPlain" startAt="1224"/>
            </a:pPr>
            <a:r>
              <a:rPr lang="es-ES" dirty="0" smtClean="0"/>
              <a:t> CpGs</a:t>
            </a:r>
          </a:p>
          <a:p>
            <a:pPr marL="342900" indent="-342900" algn="ctr">
              <a:buAutoNum type="arabicPlain" startAt="1224"/>
            </a:pPr>
            <a:endParaRPr lang="es-ES" dirty="0" smtClean="0"/>
          </a:p>
          <a:p>
            <a:pPr algn="ctr"/>
            <a:r>
              <a:rPr lang="en-US" dirty="0"/>
              <a:t>growth-factor </a:t>
            </a:r>
            <a:r>
              <a:rPr lang="en-US" dirty="0" smtClean="0"/>
              <a:t>signaling</a:t>
            </a:r>
          </a:p>
          <a:p>
            <a:pPr algn="ctr"/>
            <a:r>
              <a:rPr lang="en-US" dirty="0" smtClean="0"/>
              <a:t>hormone activity</a:t>
            </a:r>
          </a:p>
          <a:p>
            <a:pPr algn="ctr"/>
            <a:r>
              <a:rPr lang="en-US" dirty="0"/>
              <a:t>i</a:t>
            </a:r>
            <a:r>
              <a:rPr lang="en-US" dirty="0" smtClean="0"/>
              <a:t>nflammation</a:t>
            </a:r>
          </a:p>
          <a:p>
            <a:pPr algn="ctr"/>
            <a:r>
              <a:rPr lang="en-US" dirty="0" smtClean="0"/>
              <a:t>vascularization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7307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EPIGENETIC SCORES FOR PREDICTION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763" y="1099126"/>
            <a:ext cx="11249891" cy="5495637"/>
          </a:xfrm>
        </p:spPr>
        <p:txBody>
          <a:bodyPr/>
          <a:lstStyle/>
          <a:p>
            <a:pPr marL="0" indent="0">
              <a:buNone/>
            </a:pPr>
            <a:r>
              <a:rPr lang="es-ES" b="1" dirty="0" err="1" smtClean="0"/>
              <a:t>Prediction</a:t>
            </a:r>
            <a:r>
              <a:rPr lang="es-ES" b="1" dirty="0" smtClean="0"/>
              <a:t> of </a:t>
            </a:r>
            <a:r>
              <a:rPr lang="es-ES" b="1" dirty="0" err="1" smtClean="0"/>
              <a:t>health</a:t>
            </a:r>
            <a:r>
              <a:rPr lang="es-ES" b="1" dirty="0" smtClean="0"/>
              <a:t> </a:t>
            </a:r>
            <a:r>
              <a:rPr lang="es-ES" b="1" dirty="0" err="1" smtClean="0"/>
              <a:t>risk</a:t>
            </a:r>
            <a:r>
              <a:rPr lang="es-ES" b="1" dirty="0" smtClean="0"/>
              <a:t> </a:t>
            </a:r>
            <a:r>
              <a:rPr lang="es-ES" b="1" dirty="0" err="1" smtClean="0"/>
              <a:t>factors</a:t>
            </a:r>
            <a:r>
              <a:rPr lang="es-ES" b="1" dirty="0" smtClean="0"/>
              <a:t> and </a:t>
            </a:r>
            <a:r>
              <a:rPr lang="es-ES" b="1" dirty="0" err="1" smtClean="0"/>
              <a:t>exposures</a:t>
            </a:r>
            <a:endParaRPr lang="es-ES" b="1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38544" y="6366488"/>
            <a:ext cx="26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/>
              <a:t>Yousefi</a:t>
            </a:r>
            <a:r>
              <a:rPr lang="es-ES" sz="1400" dirty="0" smtClean="0"/>
              <a:t> et al </a:t>
            </a:r>
            <a:r>
              <a:rPr lang="es-ES" sz="1400" dirty="0" err="1" smtClean="0"/>
              <a:t>Nat</a:t>
            </a:r>
            <a:r>
              <a:rPr lang="es-ES" sz="1400" dirty="0" smtClean="0"/>
              <a:t> </a:t>
            </a:r>
            <a:r>
              <a:rPr lang="es-ES" sz="1400" dirty="0" err="1" smtClean="0"/>
              <a:t>Rev</a:t>
            </a:r>
            <a:r>
              <a:rPr lang="es-ES" sz="1400" dirty="0" smtClean="0"/>
              <a:t> </a:t>
            </a:r>
            <a:r>
              <a:rPr lang="es-ES" sz="1400" dirty="0" err="1" smtClean="0"/>
              <a:t>Genet</a:t>
            </a:r>
            <a:r>
              <a:rPr lang="es-ES" sz="1400" dirty="0" smtClean="0"/>
              <a:t> 2022 </a:t>
            </a:r>
            <a:endParaRPr lang="es-ES" sz="14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rgbClr val="5B616B"/>
              </a:solidFill>
              <a:effectLst/>
              <a:latin typeface="BlinkMacSystemFont"/>
            </a:endParaRPr>
          </a:p>
        </p:txBody>
      </p:sp>
      <p:pic>
        <p:nvPicPr>
          <p:cNvPr id="10243" name="Picture 3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7" y="2225962"/>
            <a:ext cx="5271113" cy="348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52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EPIGENETIC SCORES FOR PREDICTION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763" y="1099126"/>
            <a:ext cx="11249891" cy="5495637"/>
          </a:xfrm>
        </p:spPr>
        <p:txBody>
          <a:bodyPr/>
          <a:lstStyle/>
          <a:p>
            <a:pPr marL="0" indent="0">
              <a:buNone/>
            </a:pPr>
            <a:r>
              <a:rPr lang="es-ES" b="1" dirty="0" err="1" smtClean="0"/>
              <a:t>Prediction</a:t>
            </a:r>
            <a:r>
              <a:rPr lang="es-ES" b="1" dirty="0" smtClean="0"/>
              <a:t> of </a:t>
            </a:r>
            <a:r>
              <a:rPr lang="es-ES" b="1" dirty="0" err="1" smtClean="0"/>
              <a:t>health</a:t>
            </a:r>
            <a:r>
              <a:rPr lang="es-ES" b="1" dirty="0" smtClean="0"/>
              <a:t> </a:t>
            </a:r>
            <a:r>
              <a:rPr lang="es-ES" b="1" dirty="0" err="1" smtClean="0"/>
              <a:t>risk</a:t>
            </a:r>
            <a:r>
              <a:rPr lang="es-ES" b="1" dirty="0" smtClean="0"/>
              <a:t> </a:t>
            </a:r>
            <a:r>
              <a:rPr lang="es-ES" b="1" dirty="0" err="1" smtClean="0"/>
              <a:t>factors</a:t>
            </a:r>
            <a:r>
              <a:rPr lang="es-ES" b="1" dirty="0" smtClean="0"/>
              <a:t> and </a:t>
            </a:r>
            <a:r>
              <a:rPr lang="es-ES" b="1" dirty="0" err="1" smtClean="0"/>
              <a:t>exposures</a:t>
            </a:r>
            <a:endParaRPr lang="es-ES" b="1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38544" y="6366488"/>
            <a:ext cx="26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/>
              <a:t>Yousefi</a:t>
            </a:r>
            <a:r>
              <a:rPr lang="es-ES" sz="1400" dirty="0" smtClean="0"/>
              <a:t> et al </a:t>
            </a:r>
            <a:r>
              <a:rPr lang="es-ES" sz="1400" dirty="0" err="1" smtClean="0"/>
              <a:t>Nat</a:t>
            </a:r>
            <a:r>
              <a:rPr lang="es-ES" sz="1400" dirty="0" smtClean="0"/>
              <a:t> </a:t>
            </a:r>
            <a:r>
              <a:rPr lang="es-ES" sz="1400" dirty="0" err="1" smtClean="0"/>
              <a:t>Rev</a:t>
            </a:r>
            <a:r>
              <a:rPr lang="es-ES" sz="1400" dirty="0" smtClean="0"/>
              <a:t> </a:t>
            </a:r>
            <a:r>
              <a:rPr lang="es-ES" sz="1400" dirty="0" err="1" smtClean="0"/>
              <a:t>Genet</a:t>
            </a:r>
            <a:r>
              <a:rPr lang="es-ES" sz="1400" dirty="0" smtClean="0"/>
              <a:t> 2022 </a:t>
            </a:r>
            <a:endParaRPr lang="es-ES" sz="14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rgbClr val="5B616B"/>
              </a:solidFill>
              <a:effectLst/>
              <a:latin typeface="BlinkMacSystemFont"/>
            </a:endParaRPr>
          </a:p>
        </p:txBody>
      </p:sp>
      <p:pic>
        <p:nvPicPr>
          <p:cNvPr id="10243" name="Picture 3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7" y="2225962"/>
            <a:ext cx="5271113" cy="348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7190507" y="1811158"/>
            <a:ext cx="45888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Prediction</a:t>
            </a:r>
            <a:r>
              <a:rPr lang="es-ES" b="1" dirty="0" smtClean="0"/>
              <a:t> of smoking status </a:t>
            </a:r>
          </a:p>
          <a:p>
            <a:endParaRPr lang="es-ES" b="1" dirty="0" smtClean="0"/>
          </a:p>
          <a:p>
            <a:r>
              <a:rPr lang="es-ES" dirty="0" err="1" smtClean="0"/>
              <a:t>EpiSmokEr</a:t>
            </a:r>
            <a:r>
              <a:rPr lang="es-ES" dirty="0" smtClean="0"/>
              <a:t> R </a:t>
            </a:r>
            <a:r>
              <a:rPr lang="es-ES" dirty="0" err="1" smtClean="0"/>
              <a:t>package</a:t>
            </a:r>
            <a:r>
              <a:rPr lang="es-ES" dirty="0" smtClean="0"/>
              <a:t> </a:t>
            </a:r>
            <a:r>
              <a:rPr lang="en-150" dirty="0" smtClean="0"/>
              <a:t>–</a:t>
            </a:r>
            <a:r>
              <a:rPr lang="es-ES" dirty="0" smtClean="0"/>
              <a:t> </a:t>
            </a:r>
            <a:r>
              <a:rPr lang="es-ES" dirty="0" err="1" smtClean="0"/>
              <a:t>blood</a:t>
            </a:r>
            <a:r>
              <a:rPr lang="es-ES" dirty="0" smtClean="0"/>
              <a:t> </a:t>
            </a:r>
            <a:r>
              <a:rPr lang="es-ES" dirty="0" err="1" smtClean="0"/>
              <a:t>methylation</a:t>
            </a:r>
            <a:r>
              <a:rPr lang="es-ES" dirty="0" smtClean="0"/>
              <a:t> data</a:t>
            </a:r>
            <a:endParaRPr lang="en-GB" dirty="0"/>
          </a:p>
          <a:p>
            <a:r>
              <a:rPr lang="en-GB" sz="1200" dirty="0" smtClean="0"/>
              <a:t>C: Current</a:t>
            </a:r>
            <a:r>
              <a:rPr lang="en-GB" sz="1200" dirty="0"/>
              <a:t>, F: Former, N: Never and O: other two categories</a:t>
            </a:r>
            <a:endParaRPr lang="es-ES" sz="1200" dirty="0"/>
          </a:p>
          <a:p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38123" t="32406" r="46233" b="37503"/>
          <a:stretch/>
        </p:blipFill>
        <p:spPr>
          <a:xfrm>
            <a:off x="7190507" y="3097439"/>
            <a:ext cx="3015675" cy="308151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111563" y="6326737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/>
              <a:t>Bollepalli</a:t>
            </a:r>
            <a:r>
              <a:rPr lang="es-ES" sz="1400" dirty="0" smtClean="0"/>
              <a:t>, </a:t>
            </a:r>
            <a:r>
              <a:rPr lang="es-ES" sz="1400" dirty="0" err="1" smtClean="0"/>
              <a:t>bioarxiv</a:t>
            </a:r>
            <a:r>
              <a:rPr lang="es-ES" sz="1400" dirty="0" smtClean="0"/>
              <a:t> 2022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529565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EPIGENETIC SCORES FOR PREDICTION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763" y="1099126"/>
            <a:ext cx="11249891" cy="5495637"/>
          </a:xfrm>
        </p:spPr>
        <p:txBody>
          <a:bodyPr/>
          <a:lstStyle/>
          <a:p>
            <a:pPr marL="0" indent="0">
              <a:buNone/>
            </a:pPr>
            <a:r>
              <a:rPr lang="es-ES" b="1" dirty="0" err="1" smtClean="0"/>
              <a:t>Prediction</a:t>
            </a:r>
            <a:r>
              <a:rPr lang="es-ES" b="1" dirty="0" smtClean="0"/>
              <a:t> of </a:t>
            </a:r>
            <a:r>
              <a:rPr lang="es-ES" b="1" dirty="0" err="1" smtClean="0"/>
              <a:t>health</a:t>
            </a:r>
            <a:r>
              <a:rPr lang="es-ES" b="1" dirty="0" smtClean="0"/>
              <a:t> </a:t>
            </a:r>
            <a:r>
              <a:rPr lang="es-ES" b="1" dirty="0" err="1" smtClean="0"/>
              <a:t>outcomes</a:t>
            </a:r>
            <a:endParaRPr lang="es-ES" b="1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287752" y="6440874"/>
            <a:ext cx="26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/>
              <a:t>Yousefi</a:t>
            </a:r>
            <a:r>
              <a:rPr lang="es-ES" sz="1400" dirty="0" smtClean="0"/>
              <a:t> et al </a:t>
            </a:r>
            <a:r>
              <a:rPr lang="es-ES" sz="1400" dirty="0" err="1" smtClean="0"/>
              <a:t>Nat</a:t>
            </a:r>
            <a:r>
              <a:rPr lang="es-ES" sz="1400" dirty="0" smtClean="0"/>
              <a:t> </a:t>
            </a:r>
            <a:r>
              <a:rPr lang="es-ES" sz="1400" dirty="0" err="1" smtClean="0"/>
              <a:t>Rev</a:t>
            </a:r>
            <a:r>
              <a:rPr lang="es-ES" sz="1400" dirty="0" smtClean="0"/>
              <a:t> </a:t>
            </a:r>
            <a:r>
              <a:rPr lang="es-ES" sz="1400" dirty="0" err="1" smtClean="0"/>
              <a:t>Genet</a:t>
            </a:r>
            <a:r>
              <a:rPr lang="es-ES" sz="1400" dirty="0" smtClean="0"/>
              <a:t> 2022 </a:t>
            </a:r>
            <a:endParaRPr lang="es-ES" sz="14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rgbClr val="5B616B"/>
              </a:solidFill>
              <a:effectLst/>
              <a:latin typeface="BlinkMacSystemFont"/>
            </a:endParaRPr>
          </a:p>
        </p:txBody>
      </p:sp>
      <p:pic>
        <p:nvPicPr>
          <p:cNvPr id="12" name="Picture 5" descr="fig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2426"/>
          <a:stretch/>
        </p:blipFill>
        <p:spPr bwMode="auto">
          <a:xfrm>
            <a:off x="243425" y="1775159"/>
            <a:ext cx="4779640" cy="194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91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AIM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763" y="1099126"/>
            <a:ext cx="11249891" cy="54956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3600" b="1" dirty="0" smtClean="0"/>
          </a:p>
          <a:p>
            <a:pPr marL="0" indent="0">
              <a:buNone/>
            </a:pPr>
            <a:r>
              <a:rPr lang="en-GB" sz="3600" b="1" dirty="0" smtClean="0"/>
              <a:t>To introduce </a:t>
            </a:r>
            <a:r>
              <a:rPr lang="en-GB" sz="3600" b="1" dirty="0"/>
              <a:t>basic concepts and guidelines to conduct </a:t>
            </a:r>
            <a:r>
              <a:rPr lang="en-GB" sz="3600" b="1" dirty="0" err="1"/>
              <a:t>epigenome</a:t>
            </a:r>
            <a:r>
              <a:rPr lang="en-GB" sz="3600" b="1" dirty="0"/>
              <a:t>-wide association studies (EWAS) using DNA methylation data obtained from arrays. </a:t>
            </a:r>
            <a:endParaRPr lang="en-GB" sz="3600" b="1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s-ES" sz="2400" b="1" dirty="0" err="1"/>
              <a:t>Teachers</a:t>
            </a:r>
            <a:r>
              <a:rPr lang="es-ES" sz="2400" b="1" dirty="0"/>
              <a:t>:</a:t>
            </a:r>
          </a:p>
          <a:p>
            <a:r>
              <a:rPr lang="es-ES" sz="2400" dirty="0"/>
              <a:t>Juan </a:t>
            </a:r>
            <a:r>
              <a:rPr lang="es-ES" sz="2400" dirty="0" err="1"/>
              <a:t>Ramon</a:t>
            </a:r>
            <a:r>
              <a:rPr lang="es-ES" sz="2400" dirty="0"/>
              <a:t> González (</a:t>
            </a:r>
            <a:r>
              <a:rPr lang="es-ES" sz="2400" dirty="0" smtClean="0"/>
              <a:t>juanr.gonzalez@isglobal.org)</a:t>
            </a:r>
            <a:endParaRPr lang="es-ES" sz="2400" dirty="0"/>
          </a:p>
          <a:p>
            <a:r>
              <a:rPr lang="es-ES" sz="2400" dirty="0"/>
              <a:t>Mariona Bustamante (mariona.bustamante@isglobal.org)</a:t>
            </a:r>
          </a:p>
          <a:p>
            <a:r>
              <a:rPr lang="es-ES" sz="2400" dirty="0" smtClean="0"/>
              <a:t>Laura </a:t>
            </a:r>
            <a:r>
              <a:rPr lang="es-ES" sz="2400" dirty="0"/>
              <a:t>Balagué </a:t>
            </a:r>
            <a:r>
              <a:rPr lang="es-ES" sz="2400" dirty="0" smtClean="0"/>
              <a:t>(laura.balague@isglobal.org)</a:t>
            </a:r>
            <a:endParaRPr lang="es-ES" sz="2400" dirty="0"/>
          </a:p>
          <a:p>
            <a:r>
              <a:rPr lang="es-ES" sz="2400" dirty="0"/>
              <a:t>Sofía Aguilar </a:t>
            </a:r>
            <a:r>
              <a:rPr lang="es-ES" sz="2400" dirty="0" smtClean="0"/>
              <a:t>(sofia.aguilar@isglobal.org)</a:t>
            </a:r>
          </a:p>
          <a:p>
            <a:r>
              <a:rPr lang="es-ES" sz="2400" dirty="0" err="1" smtClean="0"/>
              <a:t>Felix</a:t>
            </a:r>
            <a:r>
              <a:rPr lang="es-ES" sz="2400" dirty="0" smtClean="0"/>
              <a:t> P </a:t>
            </a:r>
            <a:r>
              <a:rPr lang="es-ES" sz="2400" dirty="0" err="1" smtClean="0"/>
              <a:t>Chilunga</a:t>
            </a:r>
            <a:endParaRPr lang="es-ES" sz="2400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4686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EPIGENETIC SCORES FOR PREDICTION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763" y="1099126"/>
            <a:ext cx="11249891" cy="5495637"/>
          </a:xfrm>
        </p:spPr>
        <p:txBody>
          <a:bodyPr/>
          <a:lstStyle/>
          <a:p>
            <a:pPr marL="0" indent="0">
              <a:buNone/>
            </a:pPr>
            <a:r>
              <a:rPr lang="es-ES" b="1" dirty="0" err="1" smtClean="0"/>
              <a:t>Prediction</a:t>
            </a:r>
            <a:r>
              <a:rPr lang="es-ES" b="1" dirty="0" smtClean="0"/>
              <a:t> of </a:t>
            </a:r>
            <a:r>
              <a:rPr lang="es-ES" b="1" dirty="0" err="1" smtClean="0"/>
              <a:t>health</a:t>
            </a:r>
            <a:r>
              <a:rPr lang="es-ES" b="1" dirty="0" smtClean="0"/>
              <a:t> </a:t>
            </a:r>
            <a:r>
              <a:rPr lang="es-ES" b="1" dirty="0" err="1" smtClean="0"/>
              <a:t>outcomes</a:t>
            </a:r>
            <a:endParaRPr lang="es-ES" b="1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287752" y="6440874"/>
            <a:ext cx="26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/>
              <a:t>Yousefi</a:t>
            </a:r>
            <a:r>
              <a:rPr lang="es-ES" sz="1400" dirty="0" smtClean="0"/>
              <a:t> et al </a:t>
            </a:r>
            <a:r>
              <a:rPr lang="es-ES" sz="1400" dirty="0" err="1" smtClean="0"/>
              <a:t>Nat</a:t>
            </a:r>
            <a:r>
              <a:rPr lang="es-ES" sz="1400" dirty="0" smtClean="0"/>
              <a:t> </a:t>
            </a:r>
            <a:r>
              <a:rPr lang="es-ES" sz="1400" dirty="0" err="1" smtClean="0"/>
              <a:t>Rev</a:t>
            </a:r>
            <a:r>
              <a:rPr lang="es-ES" sz="1400" dirty="0" smtClean="0"/>
              <a:t> </a:t>
            </a:r>
            <a:r>
              <a:rPr lang="es-ES" sz="1400" dirty="0" err="1" smtClean="0"/>
              <a:t>Genet</a:t>
            </a:r>
            <a:r>
              <a:rPr lang="es-ES" sz="1400" dirty="0" smtClean="0"/>
              <a:t> 2022 </a:t>
            </a:r>
            <a:endParaRPr lang="es-ES" sz="14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rgbClr val="5B616B"/>
              </a:solidFill>
              <a:effectLst/>
              <a:latin typeface="BlinkMacSystemFont"/>
            </a:endParaRPr>
          </a:p>
        </p:txBody>
      </p:sp>
      <p:pic>
        <p:nvPicPr>
          <p:cNvPr id="12" name="Picture 5" descr="fig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11"/>
          <a:stretch/>
        </p:blipFill>
        <p:spPr bwMode="auto">
          <a:xfrm>
            <a:off x="243425" y="1775159"/>
            <a:ext cx="4779640" cy="437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92364" y="4008582"/>
            <a:ext cx="786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 err="1"/>
              <a:t>O</a:t>
            </a:r>
            <a:r>
              <a:rPr lang="es-ES" sz="1200" b="1" dirty="0" err="1" smtClean="0"/>
              <a:t>ncology</a:t>
            </a:r>
            <a:endParaRPr lang="es-ES" sz="1200" b="1" dirty="0"/>
          </a:p>
        </p:txBody>
      </p:sp>
    </p:spTree>
    <p:extLst>
      <p:ext uri="{BB962C8B-B14F-4D97-AF65-F5344CB8AC3E}">
        <p14:creationId xmlns:p14="http://schemas.microsoft.com/office/powerpoint/2010/main" val="3487025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EPIGENETIC SCORES FOR PREDICTION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763" y="1099126"/>
            <a:ext cx="11249891" cy="5495637"/>
          </a:xfrm>
        </p:spPr>
        <p:txBody>
          <a:bodyPr/>
          <a:lstStyle/>
          <a:p>
            <a:pPr marL="0" indent="0">
              <a:buNone/>
            </a:pPr>
            <a:r>
              <a:rPr lang="es-ES" b="1" dirty="0" err="1" smtClean="0"/>
              <a:t>Prediction</a:t>
            </a:r>
            <a:r>
              <a:rPr lang="es-ES" b="1" dirty="0" smtClean="0"/>
              <a:t> of </a:t>
            </a:r>
            <a:r>
              <a:rPr lang="es-ES" b="1" dirty="0" err="1" smtClean="0"/>
              <a:t>health</a:t>
            </a:r>
            <a:r>
              <a:rPr lang="es-ES" b="1" dirty="0" smtClean="0"/>
              <a:t> </a:t>
            </a:r>
            <a:r>
              <a:rPr lang="es-ES" b="1" dirty="0" err="1" smtClean="0"/>
              <a:t>outcomes</a:t>
            </a:r>
            <a:endParaRPr lang="es-ES" b="1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287752" y="6440874"/>
            <a:ext cx="26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/>
              <a:t>Yousefi</a:t>
            </a:r>
            <a:r>
              <a:rPr lang="es-ES" sz="1400" dirty="0" smtClean="0"/>
              <a:t> et al </a:t>
            </a:r>
            <a:r>
              <a:rPr lang="es-ES" sz="1400" dirty="0" err="1" smtClean="0"/>
              <a:t>Nat</a:t>
            </a:r>
            <a:r>
              <a:rPr lang="es-ES" sz="1400" dirty="0" smtClean="0"/>
              <a:t> </a:t>
            </a:r>
            <a:r>
              <a:rPr lang="es-ES" sz="1400" dirty="0" err="1" smtClean="0"/>
              <a:t>Rev</a:t>
            </a:r>
            <a:r>
              <a:rPr lang="es-ES" sz="1400" dirty="0" smtClean="0"/>
              <a:t> </a:t>
            </a:r>
            <a:r>
              <a:rPr lang="es-ES" sz="1400" dirty="0" err="1" smtClean="0"/>
              <a:t>Genet</a:t>
            </a:r>
            <a:r>
              <a:rPr lang="es-ES" sz="1400" dirty="0" smtClean="0"/>
              <a:t> 2022 </a:t>
            </a:r>
            <a:endParaRPr lang="es-ES" sz="14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rgbClr val="5B616B"/>
              </a:solidFill>
              <a:effectLst/>
              <a:latin typeface="BlinkMacSystemFont"/>
            </a:endParaRPr>
          </a:p>
        </p:txBody>
      </p:sp>
      <p:pic>
        <p:nvPicPr>
          <p:cNvPr id="10245" name="Picture 5" descr="fig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4" t="62611" b="4770"/>
          <a:stretch/>
        </p:blipFill>
        <p:spPr bwMode="auto">
          <a:xfrm>
            <a:off x="5477164" y="4285387"/>
            <a:ext cx="2198255" cy="21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fig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11"/>
          <a:stretch/>
        </p:blipFill>
        <p:spPr bwMode="auto">
          <a:xfrm>
            <a:off x="243425" y="1775159"/>
            <a:ext cx="4779640" cy="437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92364" y="4008582"/>
            <a:ext cx="786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 err="1"/>
              <a:t>O</a:t>
            </a:r>
            <a:r>
              <a:rPr lang="es-ES" sz="1200" b="1" dirty="0" err="1" smtClean="0"/>
              <a:t>ncology</a:t>
            </a:r>
            <a:endParaRPr lang="es-ES" sz="1200" b="1" dirty="0"/>
          </a:p>
        </p:txBody>
      </p:sp>
      <p:pic>
        <p:nvPicPr>
          <p:cNvPr id="15" name="Picture 5" descr="fig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7" t="62611" r="50695" b="4839"/>
          <a:stretch/>
        </p:blipFill>
        <p:spPr bwMode="auto">
          <a:xfrm>
            <a:off x="5477164" y="2179782"/>
            <a:ext cx="2276763" cy="215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fig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3" t="95807"/>
          <a:stretch/>
        </p:blipFill>
        <p:spPr bwMode="auto">
          <a:xfrm>
            <a:off x="5412509" y="1902691"/>
            <a:ext cx="3108037" cy="27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209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EPIGENETIC SCORES FOR PREDICTION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763" y="1099126"/>
            <a:ext cx="11249891" cy="5495637"/>
          </a:xfrm>
        </p:spPr>
        <p:txBody>
          <a:bodyPr/>
          <a:lstStyle/>
          <a:p>
            <a:pPr marL="0" indent="0">
              <a:buNone/>
            </a:pPr>
            <a:r>
              <a:rPr lang="es-ES" b="1" dirty="0" err="1" smtClean="0"/>
              <a:t>Prediction</a:t>
            </a:r>
            <a:r>
              <a:rPr lang="es-ES" b="1" dirty="0" smtClean="0"/>
              <a:t> of </a:t>
            </a:r>
            <a:r>
              <a:rPr lang="es-ES" b="1" dirty="0" err="1" smtClean="0"/>
              <a:t>health</a:t>
            </a:r>
            <a:r>
              <a:rPr lang="es-ES" b="1" dirty="0" smtClean="0"/>
              <a:t> </a:t>
            </a:r>
            <a:r>
              <a:rPr lang="es-ES" b="1" dirty="0" err="1" smtClean="0"/>
              <a:t>outcomes</a:t>
            </a:r>
            <a:endParaRPr lang="es-ES" b="1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287752" y="6440874"/>
            <a:ext cx="26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/>
              <a:t>Yousefi</a:t>
            </a:r>
            <a:r>
              <a:rPr lang="es-ES" sz="1400" dirty="0" smtClean="0"/>
              <a:t> et al </a:t>
            </a:r>
            <a:r>
              <a:rPr lang="es-ES" sz="1400" dirty="0" err="1" smtClean="0"/>
              <a:t>Nat</a:t>
            </a:r>
            <a:r>
              <a:rPr lang="es-ES" sz="1400" dirty="0" smtClean="0"/>
              <a:t> </a:t>
            </a:r>
            <a:r>
              <a:rPr lang="es-ES" sz="1400" dirty="0" err="1" smtClean="0"/>
              <a:t>Rev</a:t>
            </a:r>
            <a:r>
              <a:rPr lang="es-ES" sz="1400" dirty="0" smtClean="0"/>
              <a:t> </a:t>
            </a:r>
            <a:r>
              <a:rPr lang="es-ES" sz="1400" dirty="0" err="1" smtClean="0"/>
              <a:t>Genet</a:t>
            </a:r>
            <a:r>
              <a:rPr lang="es-ES" sz="1400" dirty="0" smtClean="0"/>
              <a:t> 2022 </a:t>
            </a:r>
            <a:endParaRPr lang="es-ES" sz="14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rgbClr val="5B616B"/>
              </a:solidFill>
              <a:effectLst/>
              <a:latin typeface="BlinkMacSystemFont"/>
            </a:endParaRPr>
          </a:p>
        </p:txBody>
      </p:sp>
      <p:pic>
        <p:nvPicPr>
          <p:cNvPr id="10245" name="Picture 5" descr="fig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4" t="62611" b="4770"/>
          <a:stretch/>
        </p:blipFill>
        <p:spPr bwMode="auto">
          <a:xfrm>
            <a:off x="5477164" y="4285387"/>
            <a:ext cx="2198255" cy="21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fig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11"/>
          <a:stretch/>
        </p:blipFill>
        <p:spPr bwMode="auto">
          <a:xfrm>
            <a:off x="243425" y="1775159"/>
            <a:ext cx="4779640" cy="437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92364" y="4008582"/>
            <a:ext cx="786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 err="1"/>
              <a:t>O</a:t>
            </a:r>
            <a:r>
              <a:rPr lang="es-ES" sz="1200" b="1" dirty="0" err="1" smtClean="0"/>
              <a:t>ncology</a:t>
            </a:r>
            <a:endParaRPr lang="es-ES" sz="1200" b="1" dirty="0"/>
          </a:p>
        </p:txBody>
      </p:sp>
      <p:pic>
        <p:nvPicPr>
          <p:cNvPr id="15" name="Picture 5" descr="fig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7" t="62611" r="50695" b="4839"/>
          <a:stretch/>
        </p:blipFill>
        <p:spPr bwMode="auto">
          <a:xfrm>
            <a:off x="5477164" y="2179782"/>
            <a:ext cx="2276763" cy="215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fig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3" t="95807"/>
          <a:stretch/>
        </p:blipFill>
        <p:spPr bwMode="auto">
          <a:xfrm>
            <a:off x="5412509" y="1902691"/>
            <a:ext cx="3108037" cy="27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ig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" t="-178" b="66464"/>
          <a:stretch/>
        </p:blipFill>
        <p:spPr bwMode="auto">
          <a:xfrm>
            <a:off x="8866909" y="1459345"/>
            <a:ext cx="3317632" cy="172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/>
          <p:cNvSpPr txBox="1"/>
          <p:nvPr/>
        </p:nvSpPr>
        <p:spPr>
          <a:xfrm>
            <a:off x="9307844" y="960627"/>
            <a:ext cx="244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Primary</a:t>
            </a:r>
            <a:r>
              <a:rPr lang="es-ES" b="1" dirty="0"/>
              <a:t> </a:t>
            </a:r>
            <a:r>
              <a:rPr lang="es-ES" b="1" dirty="0" err="1" smtClean="0"/>
              <a:t>neuroblastoma</a:t>
            </a:r>
            <a:endParaRPr lang="es-ES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929614" y="6550947"/>
            <a:ext cx="3192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H. </a:t>
            </a:r>
            <a:r>
              <a:rPr lang="es-ES" sz="1200" dirty="0" err="1" smtClean="0"/>
              <a:t>Lalchungnunga</a:t>
            </a:r>
            <a:r>
              <a:rPr lang="es-ES" sz="1200" dirty="0" smtClean="0"/>
              <a:t> British </a:t>
            </a:r>
            <a:r>
              <a:rPr lang="es-ES" sz="1200" dirty="0" err="1" smtClean="0"/>
              <a:t>Journal</a:t>
            </a:r>
            <a:r>
              <a:rPr lang="es-ES" sz="1200" dirty="0" smtClean="0"/>
              <a:t> of </a:t>
            </a:r>
            <a:r>
              <a:rPr lang="es-ES" sz="1200" dirty="0" err="1" smtClean="0"/>
              <a:t>Cancer</a:t>
            </a:r>
            <a:r>
              <a:rPr lang="es-ES" sz="1200" dirty="0" smtClean="0"/>
              <a:t> 2022</a:t>
            </a:r>
            <a:endParaRPr lang="es-ES" sz="1200" dirty="0"/>
          </a:p>
        </p:txBody>
      </p:sp>
      <p:pic>
        <p:nvPicPr>
          <p:cNvPr id="11266" name="Picture 2" descr="fig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" t="359" r="46680" b="63318"/>
          <a:stretch/>
        </p:blipFill>
        <p:spPr bwMode="auto">
          <a:xfrm>
            <a:off x="9085283" y="3228132"/>
            <a:ext cx="2663371" cy="315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853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chemeClr val="bg1"/>
                </a:solidFill>
              </a:rPr>
              <a:t>INTRODUCTION TO EPIGENOME-WIDE ASSOCIATION STUDIES (EWAS)</a:t>
            </a:r>
            <a:br>
              <a:rPr lang="es-ES" sz="4400" dirty="0" smtClean="0">
                <a:solidFill>
                  <a:schemeClr val="bg1"/>
                </a:solidFill>
              </a:rPr>
            </a:br>
            <a:endParaRPr lang="es-ES" sz="4400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solidFill>
            <a:srgbClr val="92D050"/>
          </a:solidFill>
        </p:spPr>
        <p:txBody>
          <a:bodyPr>
            <a:normAutofit fontScale="92500" lnSpcReduction="20000"/>
          </a:bodyPr>
          <a:lstStyle/>
          <a:p>
            <a:endParaRPr lang="es-ES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GB" sz="3500" dirty="0" smtClean="0">
                <a:solidFill>
                  <a:schemeClr val="bg1"/>
                </a:solidFill>
              </a:rPr>
              <a:t>EPIGENETICS AMONG TRANSITIONING </a:t>
            </a:r>
          </a:p>
          <a:p>
            <a:r>
              <a:rPr lang="en-GB" sz="3500" dirty="0" smtClean="0">
                <a:solidFill>
                  <a:schemeClr val="bg1"/>
                </a:solidFill>
              </a:rPr>
              <a:t>AFRICAN POPULATIONS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(Felix P </a:t>
            </a:r>
            <a:r>
              <a:rPr lang="en-GB" dirty="0" err="1" smtClean="0">
                <a:solidFill>
                  <a:schemeClr val="bg1"/>
                </a:solidFill>
              </a:rPr>
              <a:t>Chilunga</a:t>
            </a:r>
            <a:r>
              <a:rPr lang="en-GB" dirty="0" smtClean="0">
                <a:solidFill>
                  <a:schemeClr val="bg1"/>
                </a:solidFill>
              </a:rPr>
              <a:t>)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732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chemeClr val="bg1"/>
                </a:solidFill>
              </a:rPr>
              <a:t>INTRODUCTION TO EPIGENOME-WIDE ASSOCIATION STUDIES (EWAS)</a:t>
            </a:r>
            <a:br>
              <a:rPr lang="es-ES" sz="4400" dirty="0" smtClean="0">
                <a:solidFill>
                  <a:schemeClr val="bg1"/>
                </a:solidFill>
              </a:rPr>
            </a:br>
            <a:endParaRPr lang="es-ES" sz="4400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solidFill>
            <a:srgbClr val="92D050"/>
          </a:solidFill>
        </p:spPr>
        <p:txBody>
          <a:bodyPr/>
          <a:lstStyle/>
          <a:p>
            <a:endParaRPr lang="es-ES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RESOURCES AND TOOLS FOR EPIGENETICS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290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INSTALL R AND R PACKAGES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763" y="1099126"/>
            <a:ext cx="11249891" cy="5495637"/>
          </a:xfrm>
        </p:spPr>
        <p:txBody>
          <a:bodyPr/>
          <a:lstStyle/>
          <a:p>
            <a:r>
              <a:rPr lang="es-ES" dirty="0" err="1" smtClean="0"/>
              <a:t>Install</a:t>
            </a:r>
            <a:r>
              <a:rPr lang="es-ES" dirty="0" smtClean="0"/>
              <a:t> R </a:t>
            </a:r>
            <a:r>
              <a:rPr lang="es-ES" dirty="0" err="1" smtClean="0"/>
              <a:t>environment</a:t>
            </a:r>
            <a:r>
              <a:rPr lang="es-ES" dirty="0" smtClean="0"/>
              <a:t> </a:t>
            </a:r>
            <a:r>
              <a:rPr lang="es-ES" dirty="0" err="1" smtClean="0"/>
              <a:t>version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FF0000"/>
                </a:solidFill>
              </a:rPr>
              <a:t>xxxxxxxxxxxx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err="1" smtClean="0"/>
              <a:t>Install</a:t>
            </a:r>
            <a:r>
              <a:rPr lang="es-ES" dirty="0" smtClean="0"/>
              <a:t> R </a:t>
            </a:r>
            <a:r>
              <a:rPr lang="es-ES" dirty="0" err="1" smtClean="0"/>
              <a:t>packages</a:t>
            </a:r>
            <a:r>
              <a:rPr lang="es-ES" dirty="0" smtClean="0"/>
              <a:t> (</a:t>
            </a:r>
            <a:r>
              <a:rPr lang="es-ES" dirty="0"/>
              <a:t>GitHub: </a:t>
            </a:r>
            <a:r>
              <a:rPr lang="es-ES" dirty="0" err="1" smtClean="0">
                <a:solidFill>
                  <a:srgbClr val="FF0000"/>
                </a:solidFill>
              </a:rPr>
              <a:t>xxxxxxxxxxxxxxxx</a:t>
            </a:r>
            <a:r>
              <a:rPr lang="es-ES" dirty="0" smtClean="0">
                <a:solidFill>
                  <a:srgbClr val="FF0000"/>
                </a:solidFill>
              </a:rPr>
              <a:t>)</a:t>
            </a:r>
            <a:endParaRPr lang="es-ES" dirty="0">
              <a:solidFill>
                <a:srgbClr val="FF0000"/>
              </a:solidFill>
            </a:endParaRPr>
          </a:p>
          <a:p>
            <a:pPr lvl="1"/>
            <a:r>
              <a:rPr lang="es-ES" dirty="0" err="1" smtClean="0">
                <a:solidFill>
                  <a:srgbClr val="FF0000"/>
                </a:solidFill>
              </a:rPr>
              <a:t>meffil</a:t>
            </a:r>
            <a:endParaRPr lang="es-ES" dirty="0" smtClean="0">
              <a:solidFill>
                <a:srgbClr val="FF0000"/>
              </a:solidFill>
            </a:endParaRPr>
          </a:p>
          <a:p>
            <a:pPr lvl="1"/>
            <a:r>
              <a:rPr lang="es-ES" dirty="0" err="1" smtClean="0">
                <a:solidFill>
                  <a:srgbClr val="FF0000"/>
                </a:solidFill>
              </a:rPr>
              <a:t>minfi</a:t>
            </a:r>
            <a:r>
              <a:rPr lang="es-ES" dirty="0" smtClean="0">
                <a:solidFill>
                  <a:srgbClr val="FF0000"/>
                </a:solidFill>
              </a:rPr>
              <a:t>? </a:t>
            </a:r>
            <a:r>
              <a:rPr lang="es-ES" dirty="0" err="1" smtClean="0">
                <a:solidFill>
                  <a:srgbClr val="FF0000"/>
                </a:solidFill>
              </a:rPr>
              <a:t>ExpressionSet</a:t>
            </a:r>
            <a:r>
              <a:rPr lang="es-ES" dirty="0" smtClean="0">
                <a:solidFill>
                  <a:srgbClr val="FF0000"/>
                </a:solidFill>
              </a:rPr>
              <a:t>?</a:t>
            </a:r>
          </a:p>
          <a:p>
            <a:pPr lvl="1"/>
            <a:r>
              <a:rPr lang="es-ES" dirty="0" err="1" smtClean="0">
                <a:solidFill>
                  <a:srgbClr val="FF0000"/>
                </a:solidFill>
              </a:rPr>
              <a:t>Limma</a:t>
            </a:r>
            <a:r>
              <a:rPr lang="es-ES" dirty="0" smtClean="0">
                <a:solidFill>
                  <a:srgbClr val="FF0000"/>
                </a:solidFill>
              </a:rPr>
              <a:t>? </a:t>
            </a:r>
            <a:r>
              <a:rPr lang="es-ES" dirty="0" err="1" smtClean="0">
                <a:solidFill>
                  <a:srgbClr val="FF0000"/>
                </a:solidFill>
              </a:rPr>
              <a:t>ExpressionSet</a:t>
            </a:r>
            <a:r>
              <a:rPr lang="es-ES" dirty="0" smtClean="0">
                <a:solidFill>
                  <a:srgbClr val="FF0000"/>
                </a:solidFill>
              </a:rPr>
              <a:t>?</a:t>
            </a:r>
          </a:p>
          <a:p>
            <a:pPr lvl="1"/>
            <a:r>
              <a:rPr lang="es-ES" dirty="0">
                <a:solidFill>
                  <a:srgbClr val="FF0000"/>
                </a:solidFill>
              </a:rPr>
              <a:t>g</a:t>
            </a:r>
            <a:r>
              <a:rPr lang="es-ES" dirty="0" smtClean="0">
                <a:solidFill>
                  <a:srgbClr val="FF0000"/>
                </a:solidFill>
              </a:rPr>
              <a:t>gplot2?</a:t>
            </a:r>
          </a:p>
          <a:p>
            <a:pPr lvl="1"/>
            <a:r>
              <a:rPr lang="es-ES" dirty="0" err="1" smtClean="0">
                <a:solidFill>
                  <a:srgbClr val="FF0000"/>
                </a:solidFill>
              </a:rPr>
              <a:t>ClusterProfiler</a:t>
            </a:r>
            <a:r>
              <a:rPr lang="es-ES" dirty="0" smtClean="0">
                <a:solidFill>
                  <a:srgbClr val="FF0000"/>
                </a:solidFill>
              </a:rPr>
              <a:t>¿???</a:t>
            </a:r>
          </a:p>
          <a:p>
            <a:pPr lvl="1"/>
            <a:r>
              <a:rPr lang="en-150" dirty="0" smtClean="0">
                <a:solidFill>
                  <a:srgbClr val="FF0000"/>
                </a:solidFill>
              </a:rPr>
              <a:t>…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1289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es-ES" dirty="0" smtClean="0"/>
              <a:t>GENE EXPRESSION OMNIBUS</a:t>
            </a:r>
            <a:r>
              <a:rPr lang="es-ES" dirty="0"/>
              <a:t> (GEO) 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763" y="1099126"/>
            <a:ext cx="11249891" cy="5495637"/>
          </a:xfrm>
        </p:spPr>
        <p:txBody>
          <a:bodyPr/>
          <a:lstStyle/>
          <a:p>
            <a:r>
              <a:rPr lang="es-ES" dirty="0" smtClean="0"/>
              <a:t>GEO = XXXXXXXXXXXXX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GEO XXX</a:t>
            </a:r>
          </a:p>
          <a:p>
            <a:pPr lvl="1"/>
            <a:r>
              <a:rPr lang="es-ES" dirty="0" err="1" smtClean="0">
                <a:solidFill>
                  <a:srgbClr val="FF0000"/>
                </a:solidFill>
              </a:rPr>
              <a:t>Study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on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xxxxxxxxxxxxxxxx</a:t>
            </a:r>
            <a:endParaRPr lang="es-ES" dirty="0" smtClean="0">
              <a:solidFill>
                <a:srgbClr val="FF0000"/>
              </a:solidFill>
            </a:endParaRPr>
          </a:p>
          <a:p>
            <a:pPr lvl="1"/>
            <a:r>
              <a:rPr lang="es-ES" dirty="0" err="1" smtClean="0">
                <a:solidFill>
                  <a:srgbClr val="FF0000"/>
                </a:solidFill>
              </a:rPr>
              <a:t>Subset</a:t>
            </a:r>
            <a:r>
              <a:rPr lang="es-ES" dirty="0" smtClean="0">
                <a:solidFill>
                  <a:srgbClr val="FF0000"/>
                </a:solidFill>
              </a:rPr>
              <a:t> of </a:t>
            </a:r>
            <a:r>
              <a:rPr lang="es-ES" dirty="0" err="1" smtClean="0">
                <a:solidFill>
                  <a:srgbClr val="FF0000"/>
                </a:solidFill>
              </a:rPr>
              <a:t>controls</a:t>
            </a:r>
            <a:endParaRPr lang="es-ES" dirty="0" smtClean="0">
              <a:solidFill>
                <a:srgbClr val="FF0000"/>
              </a:solidFill>
            </a:endParaRPr>
          </a:p>
          <a:p>
            <a:pPr lvl="1"/>
            <a:r>
              <a:rPr lang="es-ES" dirty="0" err="1" smtClean="0">
                <a:solidFill>
                  <a:srgbClr val="FF0000"/>
                </a:solidFill>
              </a:rPr>
              <a:t>Aim</a:t>
            </a:r>
            <a:r>
              <a:rPr lang="es-ES" dirty="0" smtClean="0">
                <a:solidFill>
                  <a:srgbClr val="FF0000"/>
                </a:solidFill>
              </a:rPr>
              <a:t>: EWAS of </a:t>
            </a:r>
            <a:r>
              <a:rPr lang="es-ES" dirty="0" err="1" smtClean="0">
                <a:solidFill>
                  <a:srgbClr val="FF0000"/>
                </a:solidFill>
              </a:rPr>
              <a:t>own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tobacco</a:t>
            </a:r>
            <a:r>
              <a:rPr lang="es-ES" dirty="0" smtClean="0">
                <a:solidFill>
                  <a:srgbClr val="FF0000"/>
                </a:solidFill>
              </a:rPr>
              <a:t> smoking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7931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EXPRESSION.SET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763" y="1099126"/>
            <a:ext cx="11249891" cy="5495637"/>
          </a:xfrm>
        </p:spPr>
        <p:txBody>
          <a:bodyPr/>
          <a:lstStyle/>
          <a:p>
            <a:r>
              <a:rPr lang="es-ES" b="1" dirty="0" err="1" smtClean="0">
                <a:solidFill>
                  <a:srgbClr val="FF0000"/>
                </a:solidFill>
              </a:rPr>
              <a:t>ExpressionSet</a:t>
            </a:r>
            <a:endParaRPr lang="es-ES" b="1" dirty="0" smtClean="0">
              <a:solidFill>
                <a:srgbClr val="FF0000"/>
              </a:solidFill>
            </a:endParaRP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725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SESSIONS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763" y="1099126"/>
            <a:ext cx="11249891" cy="54956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/>
              <a:t>Five</a:t>
            </a:r>
            <a:r>
              <a:rPr lang="es-ES" b="1" dirty="0" smtClean="0"/>
              <a:t> </a:t>
            </a:r>
            <a:r>
              <a:rPr lang="es-ES" b="1" dirty="0" err="1" smtClean="0"/>
              <a:t>sessions</a:t>
            </a:r>
            <a:r>
              <a:rPr lang="es-ES" b="1" dirty="0" smtClean="0"/>
              <a:t> of 2 </a:t>
            </a:r>
            <a:r>
              <a:rPr lang="es-ES" b="1" dirty="0" err="1" smtClean="0"/>
              <a:t>hours</a:t>
            </a:r>
            <a:r>
              <a:rPr lang="es-ES" b="1" dirty="0" smtClean="0"/>
              <a:t>:</a:t>
            </a:r>
          </a:p>
          <a:p>
            <a:r>
              <a:rPr lang="es-ES" sz="2600" dirty="0" smtClean="0"/>
              <a:t>Day 1: </a:t>
            </a:r>
            <a:r>
              <a:rPr lang="es-ES" sz="2600" dirty="0" err="1" smtClean="0"/>
              <a:t>Introduction</a:t>
            </a:r>
            <a:r>
              <a:rPr lang="es-ES" sz="2600" dirty="0" smtClean="0"/>
              <a:t> to </a:t>
            </a:r>
            <a:r>
              <a:rPr lang="es-ES" sz="2600" dirty="0" err="1" smtClean="0"/>
              <a:t>epigenetics</a:t>
            </a:r>
            <a:r>
              <a:rPr lang="es-ES" sz="2600" dirty="0" smtClean="0"/>
              <a:t> and </a:t>
            </a:r>
            <a:r>
              <a:rPr lang="es-ES" sz="2600" dirty="0" err="1" smtClean="0"/>
              <a:t>Bioconductor</a:t>
            </a:r>
            <a:endParaRPr lang="es-ES" sz="2600" dirty="0"/>
          </a:p>
          <a:p>
            <a:r>
              <a:rPr lang="es-ES" sz="2600" dirty="0" smtClean="0"/>
              <a:t>Day 2: Pre-</a:t>
            </a:r>
            <a:r>
              <a:rPr lang="es-ES" sz="2600" dirty="0" err="1" smtClean="0"/>
              <a:t>processing</a:t>
            </a:r>
            <a:r>
              <a:rPr lang="es-ES" sz="2600" dirty="0" smtClean="0"/>
              <a:t> of DNA </a:t>
            </a:r>
            <a:r>
              <a:rPr lang="es-ES" sz="2600" dirty="0" err="1" smtClean="0"/>
              <a:t>methylation</a:t>
            </a:r>
            <a:r>
              <a:rPr lang="es-ES" sz="2600" dirty="0" smtClean="0"/>
              <a:t> data</a:t>
            </a:r>
          </a:p>
          <a:p>
            <a:r>
              <a:rPr lang="es-ES" sz="2600" dirty="0" smtClean="0"/>
              <a:t>Day 3: </a:t>
            </a:r>
            <a:r>
              <a:rPr lang="es-ES" sz="2600" dirty="0" err="1" smtClean="0"/>
              <a:t>Epigenome-wide</a:t>
            </a:r>
            <a:r>
              <a:rPr lang="es-ES" sz="2600" dirty="0" smtClean="0"/>
              <a:t> </a:t>
            </a:r>
            <a:r>
              <a:rPr lang="es-ES" sz="2600" dirty="0" err="1" smtClean="0"/>
              <a:t>association</a:t>
            </a:r>
            <a:r>
              <a:rPr lang="es-ES" sz="2600" dirty="0" smtClean="0"/>
              <a:t> </a:t>
            </a:r>
            <a:r>
              <a:rPr lang="es-ES" sz="2600" dirty="0" err="1" smtClean="0"/>
              <a:t>studies</a:t>
            </a:r>
            <a:r>
              <a:rPr lang="es-ES" sz="2600" dirty="0" smtClean="0"/>
              <a:t> (EWAS)</a:t>
            </a:r>
          </a:p>
          <a:p>
            <a:r>
              <a:rPr lang="es-ES" sz="2600" dirty="0" smtClean="0"/>
              <a:t>Day 4: Meta-</a:t>
            </a:r>
            <a:r>
              <a:rPr lang="es-ES" sz="2600" dirty="0" err="1" smtClean="0"/>
              <a:t>analysis</a:t>
            </a:r>
            <a:r>
              <a:rPr lang="es-ES" sz="2600" dirty="0" smtClean="0"/>
              <a:t> of </a:t>
            </a:r>
            <a:r>
              <a:rPr lang="es-ES" sz="2600" dirty="0" err="1" smtClean="0"/>
              <a:t>epigenome-wide</a:t>
            </a:r>
            <a:r>
              <a:rPr lang="es-ES" sz="2600" dirty="0" smtClean="0"/>
              <a:t> </a:t>
            </a:r>
            <a:r>
              <a:rPr lang="es-ES" sz="2600" dirty="0" err="1" smtClean="0"/>
              <a:t>association</a:t>
            </a:r>
            <a:r>
              <a:rPr lang="es-ES" sz="2600" dirty="0" smtClean="0"/>
              <a:t> </a:t>
            </a:r>
            <a:r>
              <a:rPr lang="es-ES" sz="2600" dirty="0" err="1" smtClean="0"/>
              <a:t>studies</a:t>
            </a:r>
            <a:r>
              <a:rPr lang="es-ES" sz="2600" dirty="0" smtClean="0"/>
              <a:t> (meta-EWAS)</a:t>
            </a:r>
          </a:p>
          <a:p>
            <a:r>
              <a:rPr lang="es-ES" sz="2600" dirty="0" smtClean="0"/>
              <a:t>Day 5: </a:t>
            </a:r>
            <a:r>
              <a:rPr lang="es-ES" sz="2600" dirty="0" err="1" smtClean="0"/>
              <a:t>Biological</a:t>
            </a:r>
            <a:r>
              <a:rPr lang="es-ES" sz="2600" dirty="0" smtClean="0"/>
              <a:t> </a:t>
            </a:r>
            <a:r>
              <a:rPr lang="es-ES" sz="2600" dirty="0" err="1" smtClean="0"/>
              <a:t>interpretation</a:t>
            </a:r>
            <a:endParaRPr lang="es-ES" sz="2600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b="1" dirty="0" err="1" smtClean="0"/>
              <a:t>Each</a:t>
            </a:r>
            <a:r>
              <a:rPr lang="es-ES" b="1" dirty="0" smtClean="0"/>
              <a:t> </a:t>
            </a:r>
            <a:r>
              <a:rPr lang="es-ES" b="1" dirty="0" err="1" smtClean="0"/>
              <a:t>session</a:t>
            </a:r>
            <a:r>
              <a:rPr lang="es-ES" b="1" dirty="0" smtClean="0"/>
              <a:t>: </a:t>
            </a:r>
          </a:p>
          <a:p>
            <a:r>
              <a:rPr lang="es-ES" sz="2600" dirty="0" err="1" smtClean="0"/>
              <a:t>Theory</a:t>
            </a:r>
            <a:r>
              <a:rPr lang="es-ES" sz="2600" dirty="0" smtClean="0"/>
              <a:t> </a:t>
            </a:r>
            <a:r>
              <a:rPr lang="es-ES" sz="2600" dirty="0" smtClean="0">
                <a:solidFill>
                  <a:srgbClr val="FF0000"/>
                </a:solidFill>
              </a:rPr>
              <a:t>(30 min)</a:t>
            </a:r>
            <a:endParaRPr lang="es-ES" sz="2600" dirty="0">
              <a:solidFill>
                <a:srgbClr val="FF0000"/>
              </a:solidFill>
            </a:endParaRPr>
          </a:p>
          <a:p>
            <a:r>
              <a:rPr lang="es-ES" sz="2600" dirty="0" err="1" smtClean="0"/>
              <a:t>Practices</a:t>
            </a:r>
            <a:r>
              <a:rPr lang="es-ES" sz="2600" dirty="0" smtClean="0"/>
              <a:t> </a:t>
            </a:r>
            <a:endParaRPr lang="es-ES" sz="2600" dirty="0"/>
          </a:p>
          <a:p>
            <a:pPr lvl="1"/>
            <a:r>
              <a:rPr lang="es-ES" sz="2200" dirty="0" err="1" smtClean="0"/>
              <a:t>Introduction</a:t>
            </a:r>
            <a:r>
              <a:rPr lang="es-ES" sz="2200" dirty="0" smtClean="0"/>
              <a:t> </a:t>
            </a:r>
            <a:r>
              <a:rPr lang="es-ES" sz="2200" dirty="0" smtClean="0">
                <a:solidFill>
                  <a:srgbClr val="FF0000"/>
                </a:solidFill>
              </a:rPr>
              <a:t>(</a:t>
            </a:r>
            <a:r>
              <a:rPr lang="es-ES" sz="2200" dirty="0" err="1" smtClean="0">
                <a:solidFill>
                  <a:srgbClr val="FF0000"/>
                </a:solidFill>
              </a:rPr>
              <a:t>all</a:t>
            </a:r>
            <a:r>
              <a:rPr lang="es-ES" sz="2200" dirty="0" smtClean="0">
                <a:solidFill>
                  <a:srgbClr val="FF0000"/>
                </a:solidFill>
              </a:rPr>
              <a:t> </a:t>
            </a:r>
            <a:r>
              <a:rPr lang="es-ES" sz="2200" dirty="0" err="1" smtClean="0">
                <a:solidFill>
                  <a:srgbClr val="FF0000"/>
                </a:solidFill>
              </a:rPr>
              <a:t>together</a:t>
            </a:r>
            <a:r>
              <a:rPr lang="es-ES" sz="2200" dirty="0" smtClean="0">
                <a:solidFill>
                  <a:srgbClr val="FF0000"/>
                </a:solidFill>
              </a:rPr>
              <a:t> </a:t>
            </a:r>
            <a:r>
              <a:rPr lang="en-150" sz="2200" dirty="0" smtClean="0">
                <a:solidFill>
                  <a:srgbClr val="FF0000"/>
                </a:solidFill>
              </a:rPr>
              <a:t>–</a:t>
            </a:r>
            <a:r>
              <a:rPr lang="es-ES" sz="2200" dirty="0" smtClean="0">
                <a:solidFill>
                  <a:srgbClr val="FF0000"/>
                </a:solidFill>
              </a:rPr>
              <a:t> 15 min)</a:t>
            </a:r>
          </a:p>
          <a:p>
            <a:pPr lvl="1"/>
            <a:r>
              <a:rPr lang="es-ES" sz="2200" dirty="0" err="1"/>
              <a:t>Practical</a:t>
            </a:r>
            <a:r>
              <a:rPr lang="es-ES" sz="2200" dirty="0"/>
              <a:t> </a:t>
            </a:r>
            <a:r>
              <a:rPr lang="es-ES" sz="2200" dirty="0" err="1"/>
              <a:t>session</a:t>
            </a:r>
            <a:r>
              <a:rPr lang="es-ES" sz="2200" dirty="0"/>
              <a:t> </a:t>
            </a:r>
            <a:r>
              <a:rPr lang="es-ES" sz="2200" dirty="0">
                <a:solidFill>
                  <a:srgbClr val="FF0000"/>
                </a:solidFill>
              </a:rPr>
              <a:t>(in </a:t>
            </a:r>
            <a:r>
              <a:rPr lang="es-ES" sz="2200" dirty="0" err="1">
                <a:solidFill>
                  <a:srgbClr val="FF0000"/>
                </a:solidFill>
              </a:rPr>
              <a:t>groups</a:t>
            </a:r>
            <a:r>
              <a:rPr lang="es-ES" sz="2200" dirty="0">
                <a:solidFill>
                  <a:srgbClr val="FF0000"/>
                </a:solidFill>
              </a:rPr>
              <a:t> </a:t>
            </a:r>
            <a:r>
              <a:rPr lang="en-150" sz="2200" dirty="0">
                <a:solidFill>
                  <a:srgbClr val="FF0000"/>
                </a:solidFill>
              </a:rPr>
              <a:t>–</a:t>
            </a:r>
            <a:r>
              <a:rPr lang="es-ES" sz="2200" dirty="0">
                <a:solidFill>
                  <a:srgbClr val="FF0000"/>
                </a:solidFill>
              </a:rPr>
              <a:t> 45 min)</a:t>
            </a:r>
          </a:p>
          <a:p>
            <a:pPr lvl="1"/>
            <a:r>
              <a:rPr lang="es-ES" sz="2200" dirty="0" err="1"/>
              <a:t>Resolution</a:t>
            </a:r>
            <a:r>
              <a:rPr lang="es-ES" sz="2200" dirty="0"/>
              <a:t> </a:t>
            </a:r>
            <a:r>
              <a:rPr lang="es-ES" sz="2200" dirty="0">
                <a:solidFill>
                  <a:srgbClr val="FF0000"/>
                </a:solidFill>
              </a:rPr>
              <a:t>(</a:t>
            </a:r>
            <a:r>
              <a:rPr lang="es-ES" sz="2200" dirty="0" err="1">
                <a:solidFill>
                  <a:srgbClr val="FF0000"/>
                </a:solidFill>
              </a:rPr>
              <a:t>all</a:t>
            </a:r>
            <a:r>
              <a:rPr lang="es-ES" sz="2200" dirty="0">
                <a:solidFill>
                  <a:srgbClr val="FF0000"/>
                </a:solidFill>
              </a:rPr>
              <a:t> </a:t>
            </a:r>
            <a:r>
              <a:rPr lang="es-ES" sz="2200" dirty="0" err="1">
                <a:solidFill>
                  <a:srgbClr val="FF0000"/>
                </a:solidFill>
              </a:rPr>
              <a:t>together</a:t>
            </a:r>
            <a:r>
              <a:rPr lang="es-ES" sz="2200" dirty="0">
                <a:solidFill>
                  <a:srgbClr val="FF0000"/>
                </a:solidFill>
              </a:rPr>
              <a:t> </a:t>
            </a:r>
            <a:r>
              <a:rPr lang="en-150" sz="2200" dirty="0">
                <a:solidFill>
                  <a:srgbClr val="FF0000"/>
                </a:solidFill>
              </a:rPr>
              <a:t>–</a:t>
            </a:r>
            <a:r>
              <a:rPr lang="es-ES" sz="2200" dirty="0">
                <a:solidFill>
                  <a:srgbClr val="FF0000"/>
                </a:solidFill>
              </a:rPr>
              <a:t> 30 min)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4017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MATERIAL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763" y="1099126"/>
            <a:ext cx="11249891" cy="54956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b="1" dirty="0" smtClean="0"/>
              <a:t>Material:</a:t>
            </a:r>
          </a:p>
          <a:p>
            <a:r>
              <a:rPr lang="en-GB" dirty="0"/>
              <a:t>Laptop or computer with &gt;8Gb </a:t>
            </a:r>
            <a:r>
              <a:rPr lang="en-GB" dirty="0" smtClean="0"/>
              <a:t>RAM</a:t>
            </a:r>
          </a:p>
          <a:p>
            <a:r>
              <a:rPr lang="es-ES" dirty="0" err="1" smtClean="0"/>
              <a:t>Power</a:t>
            </a:r>
            <a:r>
              <a:rPr lang="es-ES" dirty="0" smtClean="0"/>
              <a:t> </a:t>
            </a:r>
            <a:r>
              <a:rPr lang="es-ES" dirty="0" err="1" smtClean="0"/>
              <a:t>points</a:t>
            </a:r>
            <a:r>
              <a:rPr lang="es-ES" dirty="0" smtClean="0"/>
              <a:t> (</a:t>
            </a:r>
            <a:r>
              <a:rPr lang="es-ES" dirty="0" smtClean="0">
                <a:solidFill>
                  <a:srgbClr val="FF0000"/>
                </a:solidFill>
              </a:rPr>
              <a:t>XXXXXX</a:t>
            </a:r>
            <a:r>
              <a:rPr lang="es-ES" dirty="0" smtClean="0"/>
              <a:t>)</a:t>
            </a:r>
          </a:p>
          <a:p>
            <a:r>
              <a:rPr lang="es-ES" dirty="0" smtClean="0"/>
              <a:t>Scripts (</a:t>
            </a:r>
            <a:r>
              <a:rPr lang="es-ES" dirty="0" smtClean="0">
                <a:solidFill>
                  <a:srgbClr val="FF0000"/>
                </a:solidFill>
              </a:rPr>
              <a:t>XXXXXXX</a:t>
            </a:r>
            <a:r>
              <a:rPr lang="es-ES" dirty="0" smtClean="0"/>
              <a:t>)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b="1" dirty="0" err="1" smtClean="0"/>
              <a:t>Recommended</a:t>
            </a:r>
            <a:r>
              <a:rPr lang="es-ES" b="1" dirty="0" smtClean="0"/>
              <a:t> </a:t>
            </a:r>
            <a:r>
              <a:rPr lang="es-ES" b="1" dirty="0" err="1" smtClean="0"/>
              <a:t>papers</a:t>
            </a:r>
            <a:r>
              <a:rPr lang="es-ES" b="1" dirty="0" smtClean="0"/>
              <a:t>: </a:t>
            </a:r>
          </a:p>
          <a:p>
            <a:r>
              <a:rPr lang="en-GB" b="1" dirty="0"/>
              <a:t>Recommendations for the design and analysis of </a:t>
            </a:r>
            <a:r>
              <a:rPr lang="en-GB" b="1" dirty="0" err="1"/>
              <a:t>epigenome</a:t>
            </a:r>
            <a:r>
              <a:rPr lang="en-GB" b="1" dirty="0"/>
              <a:t>-wide association studies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https://clinicalepigeneticsjournal.biomedcentral.com/articles/10.1186/s13148-021-01200-8</a:t>
            </a:r>
          </a:p>
          <a:p>
            <a:r>
              <a:rPr lang="en-GB" b="1" dirty="0" smtClean="0"/>
              <a:t>Epigenetic </a:t>
            </a:r>
            <a:r>
              <a:rPr lang="en-GB" b="1" dirty="0"/>
              <a:t>Signatures of Cigarette Smoking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https://</a:t>
            </a:r>
            <a:r>
              <a:rPr lang="en-GB" dirty="0" smtClean="0"/>
              <a:t>www.ahajournals.org/doi/full/10.1161/CIRCGENETICS.116.001506</a:t>
            </a:r>
            <a:endParaRPr lang="en-GB" dirty="0"/>
          </a:p>
          <a:p>
            <a:r>
              <a:rPr lang="es-ES" altLang="es-ES" sz="2700" b="1" dirty="0" err="1"/>
              <a:t>Meffil</a:t>
            </a:r>
            <a:r>
              <a:rPr lang="es-ES" altLang="es-ES" sz="2700" b="1" dirty="0"/>
              <a:t>: </a:t>
            </a:r>
            <a:r>
              <a:rPr lang="es-ES" altLang="es-ES" sz="2700" b="1" dirty="0" err="1"/>
              <a:t>efficient</a:t>
            </a:r>
            <a:r>
              <a:rPr lang="es-ES" altLang="es-ES" sz="2700" b="1" dirty="0"/>
              <a:t> </a:t>
            </a:r>
            <a:r>
              <a:rPr lang="es-ES" altLang="es-ES" sz="2700" b="1" dirty="0" err="1"/>
              <a:t>normalization</a:t>
            </a:r>
            <a:r>
              <a:rPr lang="es-ES" altLang="es-ES" sz="2700" b="1" dirty="0"/>
              <a:t> and </a:t>
            </a:r>
            <a:r>
              <a:rPr lang="es-ES" altLang="es-ES" sz="2700" b="1" dirty="0" err="1"/>
              <a:t>analysis</a:t>
            </a:r>
            <a:r>
              <a:rPr lang="es-ES" altLang="es-ES" sz="2700" b="1" dirty="0"/>
              <a:t> of </a:t>
            </a:r>
            <a:r>
              <a:rPr lang="es-ES" altLang="es-ES" sz="2700" b="1" dirty="0" err="1"/>
              <a:t>very</a:t>
            </a:r>
            <a:r>
              <a:rPr lang="es-ES" altLang="es-ES" sz="2700" b="1" dirty="0"/>
              <a:t> </a:t>
            </a:r>
            <a:r>
              <a:rPr lang="es-ES" altLang="es-ES" sz="2700" b="1" dirty="0" err="1"/>
              <a:t>large</a:t>
            </a:r>
            <a:r>
              <a:rPr lang="es-ES" altLang="es-ES" sz="2700" b="1" dirty="0"/>
              <a:t> DNA </a:t>
            </a:r>
            <a:r>
              <a:rPr lang="es-ES" altLang="es-ES" sz="2700" b="1" dirty="0" err="1"/>
              <a:t>methylation</a:t>
            </a:r>
            <a:r>
              <a:rPr lang="es-ES" altLang="es-ES" sz="2700" b="1" dirty="0"/>
              <a:t> </a:t>
            </a:r>
            <a:r>
              <a:rPr lang="es-ES" altLang="es-ES" sz="2700" b="1" dirty="0" err="1" smtClean="0"/>
              <a:t>datasets</a:t>
            </a:r>
            <a:r>
              <a:rPr lang="es-ES" altLang="es-ES" sz="2700" b="1" dirty="0" smtClean="0"/>
              <a:t> (ADDED NOW)</a:t>
            </a:r>
          </a:p>
          <a:p>
            <a:pPr marL="0" indent="0">
              <a:buNone/>
            </a:pPr>
            <a:r>
              <a:rPr lang="es-ES" altLang="es-ES" sz="2700" dirty="0"/>
              <a:t>https://www.ncbi.nlm.nih.gov/pmc/articles/PMC6247925</a:t>
            </a:r>
            <a:r>
              <a:rPr lang="es-ES" altLang="es-ES" sz="2700" dirty="0" smtClean="0"/>
              <a:t>/</a:t>
            </a:r>
            <a:endParaRPr lang="es-ES" altLang="es-ES" sz="2700" b="1" dirty="0"/>
          </a:p>
          <a:p>
            <a:pPr marL="0" indent="0">
              <a:buNone/>
            </a:pPr>
            <a:r>
              <a:rPr lang="en-GB" dirty="0"/>
              <a:t/>
            </a:r>
            <a:br>
              <a:rPr lang="en-GB" dirty="0"/>
            </a:br>
            <a:endParaRPr lang="es-E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1F1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rgbClr val="5B616B"/>
              </a:solidFill>
              <a:effectLst/>
              <a:latin typeface="BlinkMacSystemFont"/>
            </a:endParaRPr>
          </a:p>
        </p:txBody>
      </p:sp>
    </p:spTree>
    <p:extLst>
      <p:ext uri="{BB962C8B-B14F-4D97-AF65-F5344CB8AC3E}">
        <p14:creationId xmlns:p14="http://schemas.microsoft.com/office/powerpoint/2010/main" val="560591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es-ES" sz="4400" dirty="0" smtClean="0">
                <a:solidFill>
                  <a:schemeClr val="bg1"/>
                </a:solidFill>
              </a:rPr>
              <a:t>INTRODUCTION TO EPIGENOME-WIDE ASSOCIATION STUDIES (EWAS)</a:t>
            </a:r>
            <a:br>
              <a:rPr lang="es-ES" sz="4400" dirty="0" smtClean="0">
                <a:solidFill>
                  <a:schemeClr val="bg1"/>
                </a:solidFill>
              </a:rPr>
            </a:br>
            <a:endParaRPr lang="es-ES" sz="4400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endParaRPr lang="es-ES" sz="3200" dirty="0" smtClean="0">
              <a:solidFill>
                <a:schemeClr val="bg1"/>
              </a:solidFill>
            </a:endParaRPr>
          </a:p>
          <a:p>
            <a:r>
              <a:rPr lang="es-ES" sz="3200" dirty="0" smtClean="0">
                <a:solidFill>
                  <a:schemeClr val="bg1"/>
                </a:solidFill>
              </a:rPr>
              <a:t>1. INTRODUCTION TO EPIGENETICS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0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EPIGENOME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763" y="1099126"/>
            <a:ext cx="11249891" cy="5495637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/>
              <a:t>The sum of all modifications to DNA or to DNA-associated RNA and proteins, that permit interpretation of the genome to instruct cell identity and function</a:t>
            </a:r>
            <a:r>
              <a:rPr lang="en-GB" sz="2400" b="1" dirty="0" smtClean="0"/>
              <a:t>.</a:t>
            </a:r>
          </a:p>
          <a:p>
            <a:pPr marL="0" indent="0">
              <a:buNone/>
            </a:pPr>
            <a:endParaRPr lang="en-GB" sz="3200" b="1" dirty="0" smtClean="0"/>
          </a:p>
          <a:p>
            <a:pPr marL="0" indent="0">
              <a:buNone/>
            </a:pPr>
            <a:endParaRPr lang="en-GB" sz="3200" b="1" dirty="0"/>
          </a:p>
          <a:p>
            <a:pPr marL="0" indent="0">
              <a:buNone/>
            </a:pPr>
            <a:endParaRPr lang="en-GB" sz="3200" b="1" dirty="0" smtClean="0"/>
          </a:p>
          <a:p>
            <a:pPr marL="0" indent="0">
              <a:buNone/>
            </a:pPr>
            <a:endParaRPr lang="en-GB" sz="3200" b="1" dirty="0"/>
          </a:p>
          <a:p>
            <a:pPr marL="0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 smtClean="0"/>
              <a:t>https</a:t>
            </a:r>
            <a:r>
              <a:rPr lang="en-GB" sz="1400" dirty="0"/>
              <a:t>://www.google.com/search?q=genome+symphony+epigenome&amp;source=lmns&amp;tbm=vid&amp;bih=609&amp;biw=1280&amp;rlz=1C1GCEU_esES978ES978&amp;hl=es&amp;sa=X&amp;ved=2ahUKEwj20rC8msCAAxUypycCHaXLDGkQ0pQJKAJ6BAgBEAY#fpstate=ive&amp;vld=cid:2d6174fc,vid:W3Kg9w-srFk</a:t>
            </a:r>
          </a:p>
          <a:p>
            <a:endParaRPr lang="es-ES" dirty="0"/>
          </a:p>
        </p:txBody>
      </p:sp>
      <p:sp>
        <p:nvSpPr>
          <p:cNvPr id="5" name="AutoShape 2" descr="Annotations made in the score during a recording session. | Download 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https://www.researchgate.net/publication/303102018/figure/fig1/AS:393457949528065@1470819093729/Annotations-made-in-the-score-during-a-recording-session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6" descr="https://www.researchgate.net/publication/303102018/figure/fig1/AS:393457949528065@1470819093729/Annotations-made-in-the-score-during-a-recording-session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14" descr="Scientists Map the Epigenome, Our Second Genetic Cod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AutoShape 16" descr="https://media-cldnry.s-nbcnews.com/image/upload/t_fit-1500w,f_auto,q_auto:best/newscms/2015_08/896141/150218-epigenome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18" descr="https://media-cldnry.s-nbcnews.com/image/upload/t_fit-1500w,f_auto,q_auto:best/newscms/2015_08/896141/150218-epigenome.jp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/>
          <a:srcRect l="9529" t="30897" r="41711" b="18666"/>
          <a:stretch/>
        </p:blipFill>
        <p:spPr>
          <a:xfrm>
            <a:off x="550746" y="2460968"/>
            <a:ext cx="5404892" cy="2970014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6088996" y="2425065"/>
            <a:ext cx="240251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Symphony</a:t>
            </a:r>
            <a:r>
              <a:rPr lang="es-ES" dirty="0" smtClean="0"/>
              <a:t> = </a:t>
            </a:r>
            <a:r>
              <a:rPr lang="es-ES" dirty="0" err="1" smtClean="0"/>
              <a:t>Phenotype</a:t>
            </a: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r>
              <a:rPr lang="es-ES" dirty="0" err="1" smtClean="0"/>
              <a:t>Musicians</a:t>
            </a:r>
            <a:r>
              <a:rPr lang="es-ES" dirty="0" smtClean="0"/>
              <a:t> = </a:t>
            </a:r>
            <a:r>
              <a:rPr lang="es-ES" dirty="0" err="1" smtClean="0"/>
              <a:t>Epigenome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r>
              <a:rPr lang="es-ES" dirty="0" err="1" smtClean="0"/>
              <a:t>Partiture</a:t>
            </a:r>
            <a:r>
              <a:rPr lang="es-ES" dirty="0" smtClean="0"/>
              <a:t> = </a:t>
            </a:r>
            <a:r>
              <a:rPr lang="es-ES" dirty="0" err="1" smtClean="0"/>
              <a:t>Genome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/>
          <a:srcRect l="15987" t="40246" r="54530" b="38164"/>
          <a:stretch/>
        </p:blipFill>
        <p:spPr>
          <a:xfrm>
            <a:off x="8546312" y="3519057"/>
            <a:ext cx="3205019" cy="124691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l="17826" t="42403" r="55484" b="40658"/>
          <a:stretch/>
        </p:blipFill>
        <p:spPr>
          <a:xfrm>
            <a:off x="8546312" y="4812148"/>
            <a:ext cx="3202342" cy="1079646"/>
          </a:xfrm>
          <a:prstGeom prst="rect">
            <a:avLst/>
          </a:prstGeom>
        </p:spPr>
      </p:pic>
      <p:pic>
        <p:nvPicPr>
          <p:cNvPr id="5140" name="Picture 20" descr="https://revistaastronauta.com/wp-content/uploads/2022/05/music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7" t="23254" r="20337" b="28472"/>
          <a:stretch/>
        </p:blipFill>
        <p:spPr bwMode="auto">
          <a:xfrm>
            <a:off x="8546312" y="2017830"/>
            <a:ext cx="3202342" cy="146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34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EPIGENETIC MARKS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763" y="1099126"/>
            <a:ext cx="11249891" cy="5495637"/>
          </a:xfrm>
        </p:spPr>
        <p:txBody>
          <a:bodyPr/>
          <a:lstStyle/>
          <a:p>
            <a:r>
              <a:rPr lang="es-ES" dirty="0"/>
              <a:t>DNA </a:t>
            </a:r>
            <a:r>
              <a:rPr lang="es-ES" dirty="0" err="1"/>
              <a:t>methylation</a:t>
            </a:r>
            <a:endParaRPr lang="es-ES" dirty="0"/>
          </a:p>
          <a:p>
            <a:r>
              <a:rPr lang="es-ES" dirty="0" err="1" smtClean="0"/>
              <a:t>Histone</a:t>
            </a:r>
            <a:r>
              <a:rPr lang="es-ES" dirty="0" smtClean="0"/>
              <a:t> </a:t>
            </a:r>
            <a:r>
              <a:rPr lang="es-ES" dirty="0" err="1"/>
              <a:t>modifications</a:t>
            </a:r>
            <a:endParaRPr lang="es-ES" dirty="0"/>
          </a:p>
          <a:p>
            <a:r>
              <a:rPr lang="es-ES" dirty="0"/>
              <a:t>Non-</a:t>
            </a:r>
            <a:r>
              <a:rPr lang="es-ES" dirty="0" err="1"/>
              <a:t>coding</a:t>
            </a:r>
            <a:r>
              <a:rPr lang="es-ES" dirty="0"/>
              <a:t> </a:t>
            </a:r>
            <a:r>
              <a:rPr lang="es-ES" dirty="0" err="1" smtClean="0"/>
              <a:t>RNAs</a:t>
            </a:r>
            <a:endParaRPr lang="es-ES" dirty="0"/>
          </a:p>
        </p:txBody>
      </p:sp>
      <p:pic>
        <p:nvPicPr>
          <p:cNvPr id="5" name="Picture 2" descr="Moving AHEAD with an international human epigenome project | Na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946" y="948029"/>
            <a:ext cx="3950854" cy="583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Schematic representation of histone modifications. The methylation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4" descr="https://www.researchgate.net/publication/283086163/figure/fig1/AS:614123486339103@1523429857814/Schematic-representation-of-histone-modifications-The-methylation-sites-are-represented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6" descr="https://www.researchgate.net/publication/283086163/figure/fig1/AS:614123486339103@1523429857814/Schematic-representation-of-histone-modifications-The-methylation-sites-are-represented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04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EPIGENETIC MARKS: HISTONE MODIFICATIONS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763" y="1099126"/>
            <a:ext cx="11249891" cy="5495637"/>
          </a:xfrm>
        </p:spPr>
        <p:txBody>
          <a:bodyPr/>
          <a:lstStyle/>
          <a:p>
            <a:pPr marL="0" indent="0">
              <a:buNone/>
            </a:pPr>
            <a:r>
              <a:rPr lang="es-ES" b="1" dirty="0" err="1"/>
              <a:t>Histone</a:t>
            </a:r>
            <a:r>
              <a:rPr lang="es-ES" b="1" dirty="0"/>
              <a:t> </a:t>
            </a:r>
            <a:r>
              <a:rPr lang="es-ES" b="1" dirty="0" err="1" smtClean="0"/>
              <a:t>modifications</a:t>
            </a:r>
            <a:endParaRPr lang="es-ES" b="1" dirty="0" smtClean="0"/>
          </a:p>
          <a:p>
            <a:pPr marL="0" indent="0">
              <a:buNone/>
            </a:pPr>
            <a:r>
              <a:rPr lang="es-ES" sz="2000" dirty="0" err="1" smtClean="0"/>
              <a:t>Histones</a:t>
            </a:r>
            <a:r>
              <a:rPr lang="es-ES" sz="2000" dirty="0" smtClean="0"/>
              <a:t>: </a:t>
            </a:r>
            <a:r>
              <a:rPr lang="es-ES" sz="2000" dirty="0" err="1" smtClean="0"/>
              <a:t>proteins</a:t>
            </a:r>
            <a:r>
              <a:rPr lang="es-ES" sz="2000" dirty="0" smtClean="0"/>
              <a:t> </a:t>
            </a:r>
            <a:r>
              <a:rPr lang="es-ES" sz="2000" dirty="0" err="1" smtClean="0"/>
              <a:t>needed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DNA </a:t>
            </a:r>
            <a:r>
              <a:rPr lang="es-ES" sz="2000" dirty="0" err="1" smtClean="0"/>
              <a:t>packaging</a:t>
            </a:r>
            <a:endParaRPr lang="es-ES" sz="2000" dirty="0" smtClean="0"/>
          </a:p>
          <a:p>
            <a:pPr marL="0" indent="0">
              <a:buNone/>
            </a:pPr>
            <a:endParaRPr lang="es-ES" sz="2000" dirty="0"/>
          </a:p>
        </p:txBody>
      </p:sp>
      <p:sp>
        <p:nvSpPr>
          <p:cNvPr id="6" name="AutoShape 2" descr="Schematic representation of histone modifications. The methylation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4" descr="https://www.researchgate.net/publication/283086163/figure/fig1/AS:614123486339103@1523429857814/Schematic-representation-of-histone-modifications-The-methylation-sites-are-represented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6" descr="https://www.researchgate.net/publication/283086163/figure/fig1/AS:614123486339103@1523429857814/Schematic-representation-of-histone-modifications-The-methylation-sites-are-represented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https://pub.mdpi-res.com/ijms/ijms-21-08894/article_deploy/html/images/ijms-21-08894-g001.png?16062149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59" y="2493820"/>
            <a:ext cx="8946114" cy="339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331754" y="6428509"/>
            <a:ext cx="2219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Kumar et al. Int</a:t>
            </a:r>
            <a:r>
              <a:rPr lang="en-GB" sz="1200" dirty="0"/>
              <a:t>. J. Mol. Sci. 2020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61914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12192000" cy="8035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763" y="1"/>
            <a:ext cx="11249891" cy="803564"/>
          </a:xfrm>
          <a:solidFill>
            <a:srgbClr val="00B050"/>
          </a:solidFill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EPIGENETIC MARKS: NON-CODING RNAS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763" y="1099126"/>
            <a:ext cx="11249891" cy="5495637"/>
          </a:xfrm>
        </p:spPr>
        <p:txBody>
          <a:bodyPr/>
          <a:lstStyle/>
          <a:p>
            <a:pPr marL="0" indent="0">
              <a:buNone/>
            </a:pPr>
            <a:r>
              <a:rPr lang="es-ES" b="1" dirty="0" smtClean="0"/>
              <a:t>Non-</a:t>
            </a:r>
            <a:r>
              <a:rPr lang="es-ES" b="1" dirty="0" err="1" smtClean="0"/>
              <a:t>coding</a:t>
            </a:r>
            <a:r>
              <a:rPr lang="es-ES" b="1" dirty="0" smtClean="0"/>
              <a:t> </a:t>
            </a:r>
            <a:r>
              <a:rPr lang="es-ES" b="1" dirty="0" err="1" smtClean="0"/>
              <a:t>RNAs</a:t>
            </a:r>
            <a:endParaRPr lang="es-ES" b="1" dirty="0"/>
          </a:p>
        </p:txBody>
      </p:sp>
      <p:sp>
        <p:nvSpPr>
          <p:cNvPr id="6" name="AutoShape 2" descr="Schematic representation of histone modifications. The methylation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4" descr="https://www.researchgate.net/publication/283086163/figure/fig1/AS:614123486339103@1523429857814/Schematic-representation-of-histone-modifications-The-methylation-sites-are-represented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6" descr="https://www.researchgate.net/publication/283086163/figure/fig1/AS:614123486339103@1523429857814/Schematic-representation-of-histone-modifications-The-methylation-sites-are-represented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2" name="Picture 4" descr="https://media.springernature.com/lw685/springer-static/image/art%3A10.1186%2Fs12958-020-00660-6/MediaObjects/12958_2020_660_Fig1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539950"/>
            <a:ext cx="5229225" cy="341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460375" y="6255500"/>
            <a:ext cx="3711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/>
              <a:t>Joshi</a:t>
            </a:r>
            <a:r>
              <a:rPr lang="es-ES" sz="1400" dirty="0" smtClean="0"/>
              <a:t> et al. </a:t>
            </a:r>
            <a:r>
              <a:rPr lang="es-ES" sz="1400" dirty="0" err="1" smtClean="0"/>
              <a:t>Repr</a:t>
            </a:r>
            <a:r>
              <a:rPr lang="es-ES" sz="1400" dirty="0" smtClean="0"/>
              <a:t> </a:t>
            </a:r>
            <a:r>
              <a:rPr lang="es-ES" sz="1400" dirty="0" err="1" smtClean="0"/>
              <a:t>Biol</a:t>
            </a:r>
            <a:r>
              <a:rPr lang="es-ES" sz="1400" dirty="0" smtClean="0"/>
              <a:t> </a:t>
            </a:r>
            <a:r>
              <a:rPr lang="es-ES" sz="1400" dirty="0" err="1" smtClean="0"/>
              <a:t>Endocr</a:t>
            </a:r>
            <a:r>
              <a:rPr lang="es-ES" sz="1400" dirty="0" smtClean="0"/>
              <a:t> 2020</a:t>
            </a:r>
          </a:p>
          <a:p>
            <a:r>
              <a:rPr lang="es-ES" sz="1400" dirty="0" err="1" smtClean="0"/>
              <a:t>Gurtam</a:t>
            </a:r>
            <a:r>
              <a:rPr lang="es-ES" sz="1400" dirty="0" smtClean="0"/>
              <a:t> et al</a:t>
            </a:r>
            <a:r>
              <a:rPr lang="es-ES" sz="1400" dirty="0"/>
              <a:t>. </a:t>
            </a:r>
            <a:r>
              <a:rPr lang="es-ES" sz="1400" dirty="0" err="1"/>
              <a:t>Journal</a:t>
            </a:r>
            <a:r>
              <a:rPr lang="es-ES" sz="1400" dirty="0"/>
              <a:t> of Molecular </a:t>
            </a:r>
            <a:r>
              <a:rPr lang="es-ES" sz="1400" dirty="0" err="1"/>
              <a:t>Biology</a:t>
            </a:r>
            <a:r>
              <a:rPr lang="es-ES" sz="1400" dirty="0"/>
              <a:t> 2013 </a:t>
            </a:r>
          </a:p>
        </p:txBody>
      </p:sp>
      <p:pic>
        <p:nvPicPr>
          <p:cNvPr id="2054" name="Picture 6" descr="https://europepmc.org/articles/PMC3757117/bin/nihms455523f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229" y="1446367"/>
            <a:ext cx="3598734" cy="521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1402484" y="1875057"/>
            <a:ext cx="267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Types</a:t>
            </a:r>
            <a:r>
              <a:rPr lang="es-ES" b="1" dirty="0" smtClean="0"/>
              <a:t> of non-</a:t>
            </a:r>
            <a:r>
              <a:rPr lang="es-ES" b="1" dirty="0" err="1" smtClean="0"/>
              <a:t>coding</a:t>
            </a:r>
            <a:r>
              <a:rPr lang="es-ES" b="1" dirty="0" smtClean="0"/>
              <a:t> </a:t>
            </a:r>
            <a:r>
              <a:rPr lang="es-ES" b="1" dirty="0" err="1" smtClean="0"/>
              <a:t>RNAs</a:t>
            </a:r>
            <a:endParaRPr lang="es-ES" b="1" dirty="0"/>
          </a:p>
        </p:txBody>
      </p:sp>
      <p:sp>
        <p:nvSpPr>
          <p:cNvPr id="15" name="CuadroTexto 14"/>
          <p:cNvSpPr txBox="1"/>
          <p:nvPr/>
        </p:nvSpPr>
        <p:spPr>
          <a:xfrm>
            <a:off x="7807902" y="885713"/>
            <a:ext cx="30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miRNA</a:t>
            </a:r>
            <a:r>
              <a:rPr lang="es-ES" b="1" dirty="0" smtClean="0"/>
              <a:t> </a:t>
            </a:r>
            <a:r>
              <a:rPr lang="es-ES" b="1" dirty="0" err="1" smtClean="0"/>
              <a:t>regulatory</a:t>
            </a:r>
            <a:r>
              <a:rPr lang="es-ES" b="1" dirty="0" smtClean="0"/>
              <a:t> </a:t>
            </a:r>
            <a:r>
              <a:rPr lang="es-ES" b="1" dirty="0" err="1" smtClean="0"/>
              <a:t>mechanism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6056623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716</Words>
  <Application>Microsoft Office PowerPoint</Application>
  <PresentationFormat>Panorámica</PresentationFormat>
  <Paragraphs>181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BlinkMacSystemFont</vt:lpstr>
      <vt:lpstr>Calibri</vt:lpstr>
      <vt:lpstr>Calibri Light</vt:lpstr>
      <vt:lpstr>Tema de Office</vt:lpstr>
      <vt:lpstr>INTRODUCTION TO EPIGENOME-WIDE ASSOCIATION STUDIES (EWAS) </vt:lpstr>
      <vt:lpstr>AIM</vt:lpstr>
      <vt:lpstr>SESSIONS</vt:lpstr>
      <vt:lpstr>MATERIAL</vt:lpstr>
      <vt:lpstr>INTRODUCTION TO EPIGENOME-WIDE ASSOCIATION STUDIES (EWAS) </vt:lpstr>
      <vt:lpstr>EPIGENOME</vt:lpstr>
      <vt:lpstr>EPIGENETIC MARKS</vt:lpstr>
      <vt:lpstr>EPIGENETIC MARKS: HISTONE MODIFICATIONS</vt:lpstr>
      <vt:lpstr>EPIGENETIC MARKS: NON-CODING RNAS</vt:lpstr>
      <vt:lpstr>EPIGENETIC MARKS: DNA METHYLATION</vt:lpstr>
      <vt:lpstr>FUNCTIONS OF THE EPIGENOME</vt:lpstr>
      <vt:lpstr>TISSUE AND CELL SPECIFICITY</vt:lpstr>
      <vt:lpstr>TIME SPECIFICITY</vt:lpstr>
      <vt:lpstr>THE LINK BETWEEN EXPOSURES, GENETIC VARIATION AND TRAITS</vt:lpstr>
      <vt:lpstr>APLICATIONS OF EPIGENETICS</vt:lpstr>
      <vt:lpstr>UNDERSTAND BIOLOGICAL MECHANISMS</vt:lpstr>
      <vt:lpstr>EPIGENETIC SCORES FOR PREDICTION</vt:lpstr>
      <vt:lpstr>EPIGENETIC SCORES FOR PREDICTION</vt:lpstr>
      <vt:lpstr>EPIGENETIC SCORES FOR PREDICTION</vt:lpstr>
      <vt:lpstr>EPIGENETIC SCORES FOR PREDICTION</vt:lpstr>
      <vt:lpstr>EPIGENETIC SCORES FOR PREDICTION</vt:lpstr>
      <vt:lpstr>EPIGENETIC SCORES FOR PREDICTION</vt:lpstr>
      <vt:lpstr>INTRODUCTION TO EPIGENOME-WIDE ASSOCIATION STUDIES (EWAS) </vt:lpstr>
      <vt:lpstr>INTRODUCTION TO EPIGENOME-WIDE ASSOCIATION STUDIES (EWAS) </vt:lpstr>
      <vt:lpstr>INSTALL R AND R PACKAGES</vt:lpstr>
      <vt:lpstr>GENE EXPRESSION OMNIBUS (GEO) </vt:lpstr>
      <vt:lpstr>EXPRESSION.SET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XXXXXXXXXXX</dc:title>
  <dc:creator>MARIONA, BUSTAMANTE PINEDA</dc:creator>
  <cp:lastModifiedBy>MARIONA, BUSTAMANTE PINEDA</cp:lastModifiedBy>
  <cp:revision>38</cp:revision>
  <dcterms:created xsi:type="dcterms:W3CDTF">2023-08-02T07:01:45Z</dcterms:created>
  <dcterms:modified xsi:type="dcterms:W3CDTF">2023-08-29T11:58:54Z</dcterms:modified>
</cp:coreProperties>
</file>